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8C09EB-3096-4068-A5B5-FA28D1A950BC}">
  <a:tblStyle styleId="{F48C09EB-3096-4068-A5B5-FA28D1A950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Random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Random Forest (RF) stands as a prevalent ensemble learning tech-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nique in machine learning, extensively applied for classification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regression tasks [33,34]. It operates by amalgamating multiple decision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trees, wherein each tree’s outputs contribute to the ultimate prediction.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core principle involves training numerous decision trees, each on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distinct subset of the data, and subsequently amalgamating their pre-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dictions to derive the final output.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3.2.2. Decision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Decision Trees (DT) stand among the most prevalent methods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classification and prediction [35]. Represented as a tree-like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akin to a flowchart, a DT showcases logical steps. Within this structure,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internal nodes portray attribute tests, branches signify attribute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outcomes, and leaf nodes indicate class labels. Decision trees offer sig-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nificant advantages in data classification, executing this task swiftly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with minimal computational demands.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3.2.3. K-nearest neighbor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k-NN algorithm, a non-parametric method in 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applicable to regression and classification tasks, operates through lazy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learning or instance-based learning [36]. It identifies the k closest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training instances to a new data point and determines the majority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among these k neighbors to classify the new data point. Grounded on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similarity concept between input and training data, the algorithm stores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all available cases and employs a similarity measure, often a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function, to classify new cases. Renowned for its simplicity, the k-NN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algorithm proves straightforward and easily implementable.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3.2.4. 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Logistic Regression (LR) serves as a statistical model employed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supervised learning specifically for binary classification problems. 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prevalent use occurs when the outcome variable is binary, such as pre-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dicting the presence or absence of a disease in a patient, or determining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if an email is spam or not. LR aims to gauge the probability of a binary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outcome considering specific inputs, utilizing this estimation for pre-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dictions. Employing the logistic function, also known as the sigmoid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function, LR models the probability of a binary outcome, utilizing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resulting output to make predictions [33,37].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Table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Summary of the discussed research 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Ref. Models Dataset Achieved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[17] Baseline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and transfer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learning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(VGG16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Inception V3)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PROENG dataset 93.1% without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augmentation; 98.5%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with augmentation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with Inception V3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[18] k-NN, SVM, GB,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GNB, DT, RF, LR,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ADA, and LDA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Wisconsin Breast Cancer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98.23% with 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[20] LR, KNN, SVM,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CNN variants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Kaggle 162 H&amp;E 87% CNN model 3;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78.56% SVM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[21] RF, KNN, DT, SVM,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LR, GBM, proposed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(LR + SGD)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Breast Cancer Wisconsin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100% with (LR + SGD)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[24]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based model (DLA-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EABA)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https://wiki.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cancerimagingarchive.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97.2% using DLA-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EABA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[25] ResNet, Inception-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V3Net,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ShuffleNet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BreakHis 99.7% for binary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classification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ResNet; 97.81%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multi-class 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[26] RF, k-NN, DT, SVM,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NB, XGBoost, 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Wisconsin breast cancer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98.24% using XGboost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[27] CNN, DNN, LSTM,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GRU, BiLSTM,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CNN-GRU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Histopathologic Cancer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86.21% CNN-GRU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[22] DT, SVM, RF, LR, k-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NN, NB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rotation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University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Wisconsin Hospital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98.1% using logistic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[23] EfficientNet-B5,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DenseNet-169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Hallym University Sacred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Heart Hospital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88.1% DenseNet-169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R.M. Munshi et 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Image and Vision Computing 142 (2024) 104910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43.2.5. Support Vector 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Support Vector Machine (SVM), a recognized supervised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learning algorithm [38], is employed in machine learning for classifi-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cation and regression purposes. SVM’s core principle revolves around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identifying the optimal boundary, referred to as a hyperplane,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segregates data points into distinct classes. This boundary is constructed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to maximize the margin, representing the distance between the bound-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ary and the nearest data points from each class, often referred to 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support vectors. SVM demonstrates applicability to both linear and non-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linear classification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3.2.6. Gradient boosting 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GBM stands as a machine learning algorithm employed for classifi-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cation and regression tasks, falling under the boosting ensemble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family [39]. GBM amalgamates forecasts from multiple weak models,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like decision trees, to generate a robust model. The essence of gradient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boosting involves iteratively training weak models, such as decision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trees, and sequentially integrating them into the ensemble. Each new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tree is trained to rectify the errors made by the preceding trees, focusing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on the training instances that were previously misclassified. The pre-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dictions from all trees are amalgamated to derive the ultimate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prediction.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3.2.7. Extra tree classifier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ETC operates as an ensemble learning technique employing ran-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domized trees to produce a conclusive classification outcome by amal-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gamating independent trees within a decision tree forest [40]. 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foundational idea aligns with RF, yet ETC diverges in constructing de-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cision trees within the forest. In ETC, decision-making involves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randomly selecting a subset of the top K features and determining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optimal solution using the Gini index. This methodology guarantees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creation of uncorrelated trees within ETC. Gini feature importance as-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sumes a pivotal role in the process of feature selection.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3.2.8. Gaussian Naive Bayes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GNB is a popular machine learning technique that is used for clas-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sification tasks based on Bayes’ Theorem. The likelihood of a 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(class label) given particular evidence (feature values) equals the like-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lihood of the evidence given the hypothesis multiplied by the prior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probability of the hypothesis, according to this theorem [41]. The 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‘naive’ in GNB refers to the algorithm’s strong premise, known as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conditional independence, which states that while the class name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known, all characteristics are independent. Although this assumption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seldom matches real-world conditions, the method frequently gives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reliable results in actual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3.2.9. Stochastic gradient decent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SGD serves as an optimization algorithm employed to reduce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function, especially during model training in machine learning appli-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cations like linear regression, logistic regression, and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[42]. It represents a derivative of the gradient descent (GD)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and earns its stochastic nomenclature due to utilizing a random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subset, termed a mini-batch, for estimating the gradient at every itera-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tion. The primary objective of the SGD algorithm revolves around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adjusting the model parameters in a direction contrary to the gradient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loss function concerning the parameters, employing a constant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size designated as the learning rate.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 Ensemble Voting Classifier combines multiple models to improve prediction accuracy by leveraging the strengths of each. Here's how it works for combining a Random Forest and a Support Vector Machine (SVM):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1. **Training Models**: Both the Random Forest and SVM models are trained independently on the same dataset. The Random Forest creates an ensemble of decision trees, while the SVM finds a hyperplane that best separates classes.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2. **Voting Mechanism**: After training, each model makes predictions on new data. The Ensemble Voting Classifier then combines these predictions: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  - **Majority Voting**: The most common class prediction from the models is selected as the final output. For instance, if the Random Forest predicts Class A and the SVM predicts Class B, the class that appears most frequently among the models' predictions is chosen.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approach benefits from the diverse strengths of each model, enhancing overall classification performance and robustness.</a:t>
            </a:r>
            <a:endParaRPr/>
          </a:p>
        </p:txBody>
      </p:sp>
      <p:sp>
        <p:nvSpPr>
          <p:cNvPr id="392" name="Google Shape;39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 order to validate the performance of the proposed model, we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tested it on two further independent datasets. The first dataset [56]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‘Breast Cancer Survival’, which contains 330 patient records with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feature Patient_ID, Age, Gender, and expression levels of four proteins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(Protein1, Protein2, Protein3, Protein4). The dataset also includes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Breast cancer stage of the patient (Tumor_Stage), Histology (type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cancer), ER, PR, and HER2 status, Surgery_type, Date of Surgery, Date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Last Visit, and Patient Status (Alive/Dead). The second dataset [57]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contains 10 Quantitative features to show the presence or absence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breast cancer in a patient. The features are Age (years), BMI (kg/m2),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Glucose (mg/dL), Insulin (μU/mL), HOMA, Leptin (ng/mL), Adiponectin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(μg/mL), Resistin (ng/mL), MCP-1(pg/dL), and Labels (absence 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presence). Fig. 4 presents the accuracy comparison of the classifiers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 experiments. The proposed model obtained 97.34% accuracy on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first dataset and 96.67% accuracy on the dataset which greatly shows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stability of the proposed model on all kinds of datasets.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terms are explained in Table 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206002dd9e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2206002dd9e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206002dd9e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06002dd9e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206002dd9e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206002dd9e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Title - add picture" showMasterSp="0">
  <p:cSld name="Master Slide Title - add pictur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idx="1" type="body"/>
          </p:nvPr>
        </p:nvSpPr>
        <p:spPr>
          <a:xfrm>
            <a:off x="854449" y="949330"/>
            <a:ext cx="8038726" cy="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4B819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0" y="808875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-8930" y="1563689"/>
            <a:ext cx="9152930" cy="35798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7200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4483" y="195262"/>
            <a:ext cx="1429819" cy="4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Picture + Caption">
  <p:cSld name="Master Slide Picture +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1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1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1"/>
          <p:cNvSpPr txBox="1"/>
          <p:nvPr>
            <p:ph idx="1" type="body"/>
          </p:nvPr>
        </p:nvSpPr>
        <p:spPr>
          <a:xfrm>
            <a:off x="0" y="0"/>
            <a:ext cx="9143999" cy="3724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7200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2" type="body"/>
          </p:nvPr>
        </p:nvSpPr>
        <p:spPr>
          <a:xfrm>
            <a:off x="250825" y="3853302"/>
            <a:ext cx="8208963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33337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•"/>
              <a:defRPr/>
            </a:lvl1pPr>
            <a:lvl2pPr indent="-301625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1"/>
          <p:cNvSpPr/>
          <p:nvPr/>
        </p:nvSpPr>
        <p:spPr>
          <a:xfrm>
            <a:off x="260974" y="-524594"/>
            <a:ext cx="432048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822776" y="-524594"/>
            <a:ext cx="432048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1"/>
          <p:cNvSpPr/>
          <p:nvPr/>
        </p:nvSpPr>
        <p:spPr>
          <a:xfrm>
            <a:off x="1384578" y="-524594"/>
            <a:ext cx="432048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1"/>
          <p:cNvSpPr/>
          <p:nvPr/>
        </p:nvSpPr>
        <p:spPr>
          <a:xfrm>
            <a:off x="1946380" y="-524594"/>
            <a:ext cx="432048" cy="288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1"/>
          <p:cNvSpPr/>
          <p:nvPr/>
        </p:nvSpPr>
        <p:spPr>
          <a:xfrm>
            <a:off x="2508182" y="-524594"/>
            <a:ext cx="432048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3069984" y="-524594"/>
            <a:ext cx="432048" cy="2880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1"/>
          <p:cNvSpPr txBox="1"/>
          <p:nvPr/>
        </p:nvSpPr>
        <p:spPr>
          <a:xfrm>
            <a:off x="250825" y="-754564"/>
            <a:ext cx="302503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 colors for graphics and diagrams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61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Two Pictures + captions">
  <p:cSld name="Master Slide Two Pictures + captio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2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2"/>
          <p:cNvSpPr txBox="1"/>
          <p:nvPr>
            <p:ph idx="1" type="body"/>
          </p:nvPr>
        </p:nvSpPr>
        <p:spPr>
          <a:xfrm>
            <a:off x="1" y="0"/>
            <a:ext cx="4467224" cy="3724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7200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2" type="body"/>
          </p:nvPr>
        </p:nvSpPr>
        <p:spPr>
          <a:xfrm>
            <a:off x="250826" y="3853302"/>
            <a:ext cx="42164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3" type="body"/>
          </p:nvPr>
        </p:nvSpPr>
        <p:spPr>
          <a:xfrm>
            <a:off x="4674122" y="-1"/>
            <a:ext cx="4467224" cy="3724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7200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4" type="body"/>
          </p:nvPr>
        </p:nvSpPr>
        <p:spPr>
          <a:xfrm>
            <a:off x="4676775" y="3853302"/>
            <a:ext cx="42164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Char char="•"/>
              <a:defRPr sz="115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>
            <a:off x="260974" y="-524594"/>
            <a:ext cx="432048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2"/>
          <p:cNvSpPr/>
          <p:nvPr/>
        </p:nvSpPr>
        <p:spPr>
          <a:xfrm>
            <a:off x="822776" y="-524594"/>
            <a:ext cx="432048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2"/>
          <p:cNvSpPr/>
          <p:nvPr/>
        </p:nvSpPr>
        <p:spPr>
          <a:xfrm>
            <a:off x="1384578" y="-524594"/>
            <a:ext cx="432048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1946380" y="-524594"/>
            <a:ext cx="432048" cy="288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2508182" y="-524594"/>
            <a:ext cx="432048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2"/>
          <p:cNvSpPr/>
          <p:nvPr/>
        </p:nvSpPr>
        <p:spPr>
          <a:xfrm>
            <a:off x="3069984" y="-524594"/>
            <a:ext cx="432048" cy="2880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250825" y="-754564"/>
            <a:ext cx="302503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 colors for graphics and diagrams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2944">
          <p15:clr>
            <a:srgbClr val="FBAE40"/>
          </p15:clr>
        </p15:guide>
        <p15:guide id="3" pos="2816">
          <p15:clr>
            <a:srgbClr val="FBAE40"/>
          </p15:clr>
        </p15:guide>
        <p15:guide id="4" orient="horz" pos="261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Chapter Break">
  <p:cSld name="Master Slide Chapter Brea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0" y="0"/>
            <a:ext cx="9144000" cy="4516438"/>
          </a:xfrm>
          <a:prstGeom prst="rect">
            <a:avLst/>
          </a:prstGeom>
          <a:solidFill>
            <a:srgbClr val="84B8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688827" y="2742739"/>
            <a:ext cx="3600251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2" type="body"/>
          </p:nvPr>
        </p:nvSpPr>
        <p:spPr>
          <a:xfrm>
            <a:off x="684213" y="3436243"/>
            <a:ext cx="7775575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Chapter Break + Picture">
  <p:cSld name="Master Slide Chapter Break + Pictur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4"/>
          <p:cNvSpPr/>
          <p:nvPr>
            <p:ph idx="2" type="pic"/>
          </p:nvPr>
        </p:nvSpPr>
        <p:spPr>
          <a:xfrm>
            <a:off x="0" y="0"/>
            <a:ext cx="9144000" cy="45164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688827" y="2742739"/>
            <a:ext cx="3600251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4"/>
          <p:cNvSpPr txBox="1"/>
          <p:nvPr>
            <p:ph idx="3" type="body"/>
          </p:nvPr>
        </p:nvSpPr>
        <p:spPr>
          <a:xfrm>
            <a:off x="684213" y="3436243"/>
            <a:ext cx="7775575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2" name="Google Shape;142;p14"/>
          <p:cNvCxnSpPr/>
          <p:nvPr/>
        </p:nvCxnSpPr>
        <p:spPr>
          <a:xfrm>
            <a:off x="-126937" y="4515960"/>
            <a:ext cx="9300818" cy="478"/>
          </a:xfrm>
          <a:prstGeom prst="straightConnector1">
            <a:avLst/>
          </a:prstGeom>
          <a:noFill/>
          <a:ln cap="flat" cmpd="sng" w="12700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End / Contact">
  <p:cSld name="Master Slide End / Contac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5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975472" y="471192"/>
            <a:ext cx="619273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84B819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977899" y="1725613"/>
            <a:ext cx="6190311" cy="1998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Text - subline, two columns of text">
  <p:cSld name="Master Slide Text - subline, two columns of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70300" y="464468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84B819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body"/>
          </p:nvPr>
        </p:nvSpPr>
        <p:spPr>
          <a:xfrm>
            <a:off x="263576" y="1016714"/>
            <a:ext cx="8629598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3" type="body"/>
          </p:nvPr>
        </p:nvSpPr>
        <p:spPr>
          <a:xfrm>
            <a:off x="256853" y="1851669"/>
            <a:ext cx="8637066" cy="1872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337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4" type="body"/>
          </p:nvPr>
        </p:nvSpPr>
        <p:spPr>
          <a:xfrm>
            <a:off x="250825" y="3917547"/>
            <a:ext cx="176212" cy="38258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  <a:defRPr>
                <a:solidFill>
                  <a:srgbClr val="84B81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539552" y="3917547"/>
            <a:ext cx="8353623" cy="5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65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0">
          <p15:clr>
            <a:srgbClr val="FBAE40"/>
          </p15:clr>
        </p15:guide>
        <p15:guide id="2" orient="horz" pos="12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Title" showMasterSp="0">
  <p:cSld name="Master Slide 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54449" y="949330"/>
            <a:ext cx="8038726" cy="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4B819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b="0" l="753" r="2899" t="40599"/>
          <a:stretch/>
        </p:blipFill>
        <p:spPr>
          <a:xfrm>
            <a:off x="-36511" y="1563638"/>
            <a:ext cx="9217024" cy="3788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4"/>
          <p:cNvCxnSpPr/>
          <p:nvPr/>
        </p:nvCxnSpPr>
        <p:spPr>
          <a:xfrm>
            <a:off x="0" y="808875"/>
            <a:ext cx="9180513" cy="0"/>
          </a:xfrm>
          <a:prstGeom prst="straightConnector1">
            <a:avLst/>
          </a:prstGeom>
          <a:noFill/>
          <a:ln cap="flat" cmpd="sng" w="12700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483" y="195262"/>
            <a:ext cx="1429819" cy="43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Text - two columns">
  <p:cSld name="Master Slide Text - two 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250824" y="464468"/>
            <a:ext cx="864234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84B819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250825" y="1058863"/>
            <a:ext cx="8642350" cy="2665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337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250825" y="3917547"/>
            <a:ext cx="176212" cy="38258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  <a:defRPr>
                <a:solidFill>
                  <a:srgbClr val="84B81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39552" y="3917547"/>
            <a:ext cx="8353621" cy="5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65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1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Text - two columns + legend">
  <p:cSld name="Master Slide Text - two columns + legend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250825" y="464468"/>
            <a:ext cx="8642350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84B819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250826" y="1058863"/>
            <a:ext cx="8642348" cy="2665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337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3" type="body"/>
          </p:nvPr>
        </p:nvSpPr>
        <p:spPr>
          <a:xfrm>
            <a:off x="6805586" y="3435846"/>
            <a:ext cx="2087588" cy="936129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4" type="body"/>
          </p:nvPr>
        </p:nvSpPr>
        <p:spPr>
          <a:xfrm>
            <a:off x="250825" y="3917547"/>
            <a:ext cx="142337" cy="38258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  <a:defRPr>
                <a:solidFill>
                  <a:srgbClr val="84B81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39553" y="3917547"/>
            <a:ext cx="6048672" cy="5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65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Text - three columns">
  <p:cSld name="Master Slide Text - three 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250825" y="464468"/>
            <a:ext cx="8642350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84B819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2" type="body"/>
          </p:nvPr>
        </p:nvSpPr>
        <p:spPr>
          <a:xfrm>
            <a:off x="250825" y="1058863"/>
            <a:ext cx="8642350" cy="2665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337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3" type="body"/>
          </p:nvPr>
        </p:nvSpPr>
        <p:spPr>
          <a:xfrm>
            <a:off x="250825" y="3917547"/>
            <a:ext cx="176212" cy="38258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  <a:defRPr>
                <a:solidFill>
                  <a:srgbClr val="84B81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type="title"/>
          </p:nvPr>
        </p:nvSpPr>
        <p:spPr>
          <a:xfrm>
            <a:off x="539552" y="3917547"/>
            <a:ext cx="8353623" cy="5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65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Text - subline, two columns of text #b">
  <p:cSld name="Master Slide Text - subline, two columns of text #b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8"/>
          <p:cNvSpPr txBox="1"/>
          <p:nvPr>
            <p:ph idx="1" type="body"/>
          </p:nvPr>
        </p:nvSpPr>
        <p:spPr>
          <a:xfrm>
            <a:off x="261355" y="464468"/>
            <a:ext cx="8631819" cy="883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84B819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2" type="body"/>
          </p:nvPr>
        </p:nvSpPr>
        <p:spPr>
          <a:xfrm>
            <a:off x="261355" y="1413402"/>
            <a:ext cx="8631819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3" type="body"/>
          </p:nvPr>
        </p:nvSpPr>
        <p:spPr>
          <a:xfrm>
            <a:off x="261354" y="2226732"/>
            <a:ext cx="8631819" cy="1497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33337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4" type="body"/>
          </p:nvPr>
        </p:nvSpPr>
        <p:spPr>
          <a:xfrm>
            <a:off x="250825" y="3917547"/>
            <a:ext cx="176212" cy="38258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  <a:defRPr>
                <a:solidFill>
                  <a:srgbClr val="84B81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539552" y="3917547"/>
            <a:ext cx="8353623" cy="5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65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12">
          <p15:clr>
            <a:srgbClr val="FBAE40"/>
          </p15:clr>
        </p15:guide>
        <p15:guide id="2" orient="horz" pos="1529">
          <p15:clr>
            <a:srgbClr val="FBAE40"/>
          </p15:clr>
        </p15:guide>
        <p15:guide id="3" orient="horz" pos="9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Text + Picture">
  <p:cSld name="Master Slide Text + Pictur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9"/>
          <p:cNvSpPr txBox="1"/>
          <p:nvPr>
            <p:ph idx="1" type="body"/>
          </p:nvPr>
        </p:nvSpPr>
        <p:spPr>
          <a:xfrm>
            <a:off x="260975" y="464468"/>
            <a:ext cx="4171140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84B819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260975" y="1058863"/>
            <a:ext cx="4167010" cy="3313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33337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3" type="body"/>
          </p:nvPr>
        </p:nvSpPr>
        <p:spPr>
          <a:xfrm>
            <a:off x="4572000" y="555625"/>
            <a:ext cx="4572000" cy="39608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7200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9"/>
          <p:cNvSpPr/>
          <p:nvPr/>
        </p:nvSpPr>
        <p:spPr>
          <a:xfrm>
            <a:off x="260974" y="-524594"/>
            <a:ext cx="432048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822776" y="-524594"/>
            <a:ext cx="432048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1384578" y="-524594"/>
            <a:ext cx="432048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9"/>
          <p:cNvSpPr/>
          <p:nvPr/>
        </p:nvSpPr>
        <p:spPr>
          <a:xfrm>
            <a:off x="1946380" y="-524594"/>
            <a:ext cx="432048" cy="288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"/>
          <p:cNvSpPr/>
          <p:nvPr/>
        </p:nvSpPr>
        <p:spPr>
          <a:xfrm>
            <a:off x="2508182" y="-524594"/>
            <a:ext cx="432048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3069984" y="-524594"/>
            <a:ext cx="432048" cy="2880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9"/>
          <p:cNvSpPr txBox="1"/>
          <p:nvPr/>
        </p:nvSpPr>
        <p:spPr>
          <a:xfrm>
            <a:off x="251520" y="-754564"/>
            <a:ext cx="3327534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 colors for graphics and diagrams</a:t>
            </a:r>
            <a:endParaRPr/>
          </a:p>
        </p:txBody>
      </p:sp>
      <p:cxnSp>
        <p:nvCxnSpPr>
          <p:cNvPr id="84" name="Google Shape;84;p9"/>
          <p:cNvCxnSpPr/>
          <p:nvPr/>
        </p:nvCxnSpPr>
        <p:spPr>
          <a:xfrm>
            <a:off x="0" y="4516438"/>
            <a:ext cx="9173881" cy="0"/>
          </a:xfrm>
          <a:prstGeom prst="straightConnector1">
            <a:avLst/>
          </a:prstGeom>
          <a:noFill/>
          <a:ln cap="flat" cmpd="sng" w="12700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orient="horz" pos="35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Slide Text (two columns) + picture">
  <p:cSld name="Master Slide Text (two columns) + pictur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0"/>
          <p:cNvSpPr txBox="1"/>
          <p:nvPr>
            <p:ph idx="1" type="body"/>
          </p:nvPr>
        </p:nvSpPr>
        <p:spPr>
          <a:xfrm>
            <a:off x="275550" y="464468"/>
            <a:ext cx="5376761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84B819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2" type="body"/>
          </p:nvPr>
        </p:nvSpPr>
        <p:spPr>
          <a:xfrm>
            <a:off x="260975" y="1058863"/>
            <a:ext cx="5391145" cy="3313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337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3" type="body"/>
          </p:nvPr>
        </p:nvSpPr>
        <p:spPr>
          <a:xfrm>
            <a:off x="5795962" y="555625"/>
            <a:ext cx="3348037" cy="39608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7200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/>
          <p:nvPr/>
        </p:nvSpPr>
        <p:spPr>
          <a:xfrm>
            <a:off x="260974" y="-524594"/>
            <a:ext cx="432048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0"/>
          <p:cNvSpPr/>
          <p:nvPr/>
        </p:nvSpPr>
        <p:spPr>
          <a:xfrm>
            <a:off x="822776" y="-524594"/>
            <a:ext cx="432048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0"/>
          <p:cNvSpPr/>
          <p:nvPr/>
        </p:nvSpPr>
        <p:spPr>
          <a:xfrm>
            <a:off x="1384578" y="-524594"/>
            <a:ext cx="432048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0"/>
          <p:cNvSpPr/>
          <p:nvPr/>
        </p:nvSpPr>
        <p:spPr>
          <a:xfrm>
            <a:off x="1946380" y="-524594"/>
            <a:ext cx="432048" cy="288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2508182" y="-524594"/>
            <a:ext cx="432048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3069984" y="-524594"/>
            <a:ext cx="432048" cy="2880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0"/>
          <p:cNvSpPr txBox="1"/>
          <p:nvPr/>
        </p:nvSpPr>
        <p:spPr>
          <a:xfrm>
            <a:off x="250825" y="-754564"/>
            <a:ext cx="302503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 colors for graphics and diagrams</a:t>
            </a:r>
            <a:endParaRPr/>
          </a:p>
        </p:txBody>
      </p:sp>
      <p:cxnSp>
        <p:nvCxnSpPr>
          <p:cNvPr id="99" name="Google Shape;99;p10"/>
          <p:cNvCxnSpPr/>
          <p:nvPr/>
        </p:nvCxnSpPr>
        <p:spPr>
          <a:xfrm>
            <a:off x="0" y="4516438"/>
            <a:ext cx="9173881" cy="0"/>
          </a:xfrm>
          <a:prstGeom prst="straightConnector1">
            <a:avLst/>
          </a:prstGeom>
          <a:noFill/>
          <a:ln cap="flat" cmpd="sng" w="12700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65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rgbClr val="84B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rgbClr val="84B81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rgbClr val="84B81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rgbClr val="84B81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rgbClr val="84B81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rgbClr val="84B81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rgbClr val="84B81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rgbClr val="84B81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rgbClr val="84B81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0" y="4516438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1"/>
          <p:cNvSpPr txBox="1"/>
          <p:nvPr>
            <p:ph type="title"/>
          </p:nvPr>
        </p:nvSpPr>
        <p:spPr>
          <a:xfrm>
            <a:off x="971600" y="3917547"/>
            <a:ext cx="7488187" cy="5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650"/>
              <a:buFont typeface="Arial"/>
              <a:buNone/>
              <a:defRPr b="0" i="0" sz="1650" u="none" cap="none" strike="noStrike">
                <a:solidFill>
                  <a:srgbClr val="84B8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84213" y="1058863"/>
            <a:ext cx="7775574" cy="2665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Arial"/>
              <a:buChar char="•"/>
              <a:defRPr b="0" i="0" sz="1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Arial"/>
              <a:buChar char="•"/>
              <a:defRPr b="0" i="0" sz="1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3375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Arial"/>
              <a:buChar char="•"/>
              <a:defRPr b="0" i="0" sz="1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3375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Arial"/>
              <a:buChar char="•"/>
              <a:defRPr b="0" i="0" sz="1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3375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Arial"/>
              <a:buChar char="•"/>
              <a:defRPr b="0" i="0" sz="1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6283" y="4613653"/>
            <a:ext cx="1224781" cy="37028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F26B43"/>
          </p15:clr>
        </p15:guide>
        <p15:guide id="2" pos="5602">
          <p15:clr>
            <a:srgbClr val="F26B43"/>
          </p15:clr>
        </p15:guide>
        <p15:guide id="3" orient="horz" pos="123">
          <p15:clr>
            <a:srgbClr val="F26B43"/>
          </p15:clr>
        </p15:guide>
        <p15:guide id="4" orient="horz" pos="3117">
          <p15:clr>
            <a:srgbClr val="F26B43"/>
          </p15:clr>
        </p15:guide>
        <p15:guide id="5" orient="horz" pos="2845">
          <p15:clr>
            <a:srgbClr val="F26B43"/>
          </p15:clr>
        </p15:guide>
        <p15:guide id="6" pos="431">
          <p15:clr>
            <a:srgbClr val="F26B43"/>
          </p15:clr>
        </p15:guide>
        <p15:guide id="7" pos="5329">
          <p15:clr>
            <a:srgbClr val="F26B43"/>
          </p15:clr>
        </p15:guide>
        <p15:guide id="8" orient="horz" pos="3014">
          <p15:clr>
            <a:srgbClr val="F26B43"/>
          </p15:clr>
        </p15:guide>
        <p15:guide id="9" orient="horz" pos="510">
          <p15:clr>
            <a:srgbClr val="F26B43"/>
          </p15:clr>
        </p15:guide>
        <p15:guide id="10" orient="horz" pos="2346">
          <p15:clr>
            <a:srgbClr val="F26B43"/>
          </p15:clr>
        </p15:guide>
        <p15:guide id="11" orient="horz" pos="2754">
          <p15:clr>
            <a:srgbClr val="F26B43"/>
          </p15:clr>
        </p15:guide>
        <p15:guide id="12" orient="horz" pos="667">
          <p15:clr>
            <a:srgbClr val="F26B43"/>
          </p15:clr>
        </p15:guide>
        <p15:guide id="13" pos="6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vahid.farrahi.science/" TargetMode="External"/><Relationship Id="rId4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734693" y="1059582"/>
            <a:ext cx="8038726" cy="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N</a:t>
            </a:r>
            <a:r>
              <a:rPr lang="en-US" sz="3600"/>
              <a:t>ovel ML approach for breast cancer diagnosis 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734700" y="2329850"/>
            <a:ext cx="3964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Sabarish Suriya Swaminathan Ravichandran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209639" y="3723878"/>
            <a:ext cx="457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939" y="1754282"/>
            <a:ext cx="4053663" cy="263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idx="10" type="dt"/>
          </p:nvPr>
        </p:nvSpPr>
        <p:spPr>
          <a:xfrm>
            <a:off x="7554515" y="4656026"/>
            <a:ext cx="905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</p:txBody>
      </p:sp>
      <p:sp>
        <p:nvSpPr>
          <p:cNvPr id="249" name="Google Shape;249;p25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25"/>
          <p:cNvSpPr txBox="1"/>
          <p:nvPr>
            <p:ph idx="1" type="body"/>
          </p:nvPr>
        </p:nvSpPr>
        <p:spPr>
          <a:xfrm>
            <a:off x="260935" y="333751"/>
            <a:ext cx="8622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Proposed DE_RBF_KELM</a:t>
            </a:r>
            <a:endParaRPr b="1" sz="1800"/>
          </a:p>
        </p:txBody>
      </p:sp>
      <p:sp>
        <p:nvSpPr>
          <p:cNvPr id="251" name="Google Shape;251;p25"/>
          <p:cNvSpPr txBox="1"/>
          <p:nvPr>
            <p:ph idx="3" type="body"/>
          </p:nvPr>
        </p:nvSpPr>
        <p:spPr>
          <a:xfrm>
            <a:off x="256108" y="565742"/>
            <a:ext cx="8637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65699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65699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65699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65699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65699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65699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725" y="145625"/>
            <a:ext cx="4341801" cy="425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/>
          <p:nvPr/>
        </p:nvSpPr>
        <p:spPr>
          <a:xfrm>
            <a:off x="5192825" y="4290950"/>
            <a:ext cx="328800" cy="21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5204575" y="4255725"/>
            <a:ext cx="328800" cy="21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272450" y="721025"/>
            <a:ext cx="3803400" cy="3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chemeClr val="dk1"/>
                </a:solidFill>
              </a:rPr>
              <a:t>It is a Metaheuristics approach which means they make few or no assumption.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chemeClr val="dk1"/>
                </a:solidFill>
              </a:rPr>
              <a:t>Parameters </a:t>
            </a:r>
            <a:r>
              <a:rPr lang="en-US" sz="1550">
                <a:solidFill>
                  <a:schemeClr val="dk1"/>
                </a:solidFill>
              </a:rPr>
              <a:t>illustrated in the flowchart are: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chemeClr val="dk1"/>
                </a:solidFill>
              </a:rPr>
              <a:t>No.of .individual population(</a:t>
            </a:r>
            <a:r>
              <a:rPr b="1" lang="en-US" sz="1550">
                <a:solidFill>
                  <a:schemeClr val="dk1"/>
                </a:solidFill>
              </a:rPr>
              <a:t>NP</a:t>
            </a:r>
            <a:r>
              <a:rPr lang="en-US" sz="1550">
                <a:solidFill>
                  <a:schemeClr val="dk1"/>
                </a:solidFill>
              </a:rPr>
              <a:t>), the crossover rate </a:t>
            </a:r>
            <a:r>
              <a:rPr b="1" lang="en-US" sz="1550">
                <a:solidFill>
                  <a:schemeClr val="dk1"/>
                </a:solidFill>
              </a:rPr>
              <a:t>(CR)</a:t>
            </a:r>
            <a:r>
              <a:rPr lang="en-US" sz="1550">
                <a:solidFill>
                  <a:schemeClr val="dk1"/>
                </a:solidFill>
              </a:rPr>
              <a:t>, the mutation Scale factor(</a:t>
            </a:r>
            <a:r>
              <a:rPr b="1" lang="en-US" sz="1550">
                <a:solidFill>
                  <a:schemeClr val="dk1"/>
                </a:solidFill>
              </a:rPr>
              <a:t>F</a:t>
            </a:r>
            <a:r>
              <a:rPr lang="en-US" sz="1550">
                <a:solidFill>
                  <a:schemeClr val="dk1"/>
                </a:solidFill>
              </a:rPr>
              <a:t>), the search space limits(</a:t>
            </a:r>
            <a:r>
              <a:rPr b="1" lang="en-US" sz="1550">
                <a:solidFill>
                  <a:schemeClr val="dk1"/>
                </a:solidFill>
              </a:rPr>
              <a:t>range</a:t>
            </a:r>
            <a:r>
              <a:rPr lang="en-US" sz="1550">
                <a:solidFill>
                  <a:schemeClr val="dk1"/>
                </a:solidFill>
              </a:rPr>
              <a:t>), and cost function to solve the prob(</a:t>
            </a:r>
            <a:r>
              <a:rPr b="1" lang="en-US" sz="1550">
                <a:solidFill>
                  <a:schemeClr val="dk1"/>
                </a:solidFill>
              </a:rPr>
              <a:t>f</a:t>
            </a:r>
            <a:r>
              <a:rPr lang="en-US" sz="1550">
                <a:solidFill>
                  <a:schemeClr val="dk1"/>
                </a:solidFill>
              </a:rPr>
              <a:t>)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301850" y="3275450"/>
            <a:ext cx="3744600" cy="1015500"/>
          </a:xfrm>
          <a:prstGeom prst="flowChartAlternateProcess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chemeClr val="dk1"/>
                </a:solidFill>
              </a:rPr>
              <a:t>The DE algorithm continues iteration until hyperparameter of the RBF-KELM are optimized to achieve the best performance,</a:t>
            </a:r>
            <a:endParaRPr/>
          </a:p>
        </p:txBody>
      </p:sp>
      <p:pic>
        <p:nvPicPr>
          <p:cNvPr id="257" name="Google Shape;2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975" y="3190500"/>
            <a:ext cx="2630300" cy="9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26"/>
          <p:cNvSpPr txBox="1"/>
          <p:nvPr>
            <p:ph idx="1" type="body"/>
          </p:nvPr>
        </p:nvSpPr>
        <p:spPr>
          <a:xfrm>
            <a:off x="250835" y="195276"/>
            <a:ext cx="8622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Performance Measures</a:t>
            </a:r>
            <a:endParaRPr b="1" sz="1800"/>
          </a:p>
        </p:txBody>
      </p:sp>
      <p:pic>
        <p:nvPicPr>
          <p:cNvPr id="265" name="Google Shape;2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5" y="591551"/>
            <a:ext cx="4512576" cy="25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/>
          <p:nvPr/>
        </p:nvSpPr>
        <p:spPr>
          <a:xfrm>
            <a:off x="4710700" y="635050"/>
            <a:ext cx="2701200" cy="23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50"/>
              <a:buChar char="❖"/>
            </a:pPr>
            <a:r>
              <a:rPr lang="en-US" sz="1450">
                <a:solidFill>
                  <a:schemeClr val="dk1"/>
                </a:solidFill>
              </a:rPr>
              <a:t>sensitivity. 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50"/>
              <a:buChar char="❖"/>
            </a:pPr>
            <a:r>
              <a:rPr lang="en-US" sz="1450">
                <a:solidFill>
                  <a:schemeClr val="dk1"/>
                </a:solidFill>
              </a:rPr>
              <a:t>specificity, 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50"/>
              <a:buChar char="❖"/>
            </a:pPr>
            <a:r>
              <a:rPr lang="en-US" sz="1450">
                <a:solidFill>
                  <a:schemeClr val="dk1"/>
                </a:solidFill>
              </a:rPr>
              <a:t>F-score 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50"/>
              <a:buChar char="❖"/>
            </a:pPr>
            <a:r>
              <a:rPr lang="en-US" sz="1450">
                <a:solidFill>
                  <a:schemeClr val="dk1"/>
                </a:solidFill>
              </a:rPr>
              <a:t>Accuracy 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50"/>
              <a:buChar char="❖"/>
            </a:pPr>
            <a:r>
              <a:rPr lang="en-US" sz="1450">
                <a:solidFill>
                  <a:schemeClr val="dk1"/>
                </a:solidFill>
              </a:rPr>
              <a:t>Area under the receiver operating characteristics(ROC curve) Called AUC.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600" y="3145876"/>
            <a:ext cx="4026255" cy="122610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/>
        </p:nvSpPr>
        <p:spPr>
          <a:xfrm>
            <a:off x="165300" y="3342725"/>
            <a:ext cx="4035000" cy="1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These different performance measures are calculated using to </a:t>
            </a:r>
            <a:r>
              <a:rPr lang="en-US" sz="1650">
                <a:solidFill>
                  <a:schemeClr val="dk1"/>
                </a:solidFill>
              </a:rPr>
              <a:t>the</a:t>
            </a:r>
            <a:r>
              <a:rPr lang="en-US" sz="1650">
                <a:solidFill>
                  <a:schemeClr val="dk1"/>
                </a:solidFill>
              </a:rPr>
              <a:t> entities TNR, FPR, and this table</a:t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4536725" y="3266600"/>
            <a:ext cx="500100" cy="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27"/>
          <p:cNvSpPr txBox="1"/>
          <p:nvPr>
            <p:ph idx="1" type="body"/>
          </p:nvPr>
        </p:nvSpPr>
        <p:spPr>
          <a:xfrm>
            <a:off x="260935" y="333751"/>
            <a:ext cx="8622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Results: Validation on the MIAS dataset </a:t>
            </a:r>
            <a:endParaRPr b="1" sz="1800"/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75" y="1412500"/>
            <a:ext cx="8324149" cy="28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/>
          <p:nvPr/>
        </p:nvSpPr>
        <p:spPr>
          <a:xfrm>
            <a:off x="285550" y="689275"/>
            <a:ext cx="8427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50">
                <a:solidFill>
                  <a:schemeClr val="dk1"/>
                </a:solidFill>
              </a:rPr>
              <a:t>comparison of methods SVM, Poly-KELM, Wav-KELM, and RBF-KELM using the MIAS database for N/A and M/B classification are shown in Fig. 5.</a:t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1274450" y="4103925"/>
            <a:ext cx="522000" cy="21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28"/>
          <p:cNvSpPr txBox="1"/>
          <p:nvPr>
            <p:ph idx="1" type="body"/>
          </p:nvPr>
        </p:nvSpPr>
        <p:spPr>
          <a:xfrm>
            <a:off x="260935" y="333751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Interpretation</a:t>
            </a:r>
            <a:endParaRPr b="1" sz="1800"/>
          </a:p>
        </p:txBody>
      </p:sp>
      <p:graphicFrame>
        <p:nvGraphicFramePr>
          <p:cNvPr id="287" name="Google Shape;287;p28"/>
          <p:cNvGraphicFramePr/>
          <p:nvPr/>
        </p:nvGraphicFramePr>
        <p:xfrm>
          <a:off x="456575" y="110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{F48C09EB-3096-4068-A5B5-FA28D1A950BC}</a:tableStyleId>
              </a:tblPr>
              <a:tblGrid>
                <a:gridCol w="914525"/>
                <a:gridCol w="725525"/>
                <a:gridCol w="754800"/>
                <a:gridCol w="750200"/>
                <a:gridCol w="723375"/>
              </a:tblGrid>
              <a:tr h="57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Methods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Accuracy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</a:t>
                      </a:r>
                      <a:r>
                        <a:rPr b="1" lang="en-US" sz="1000"/>
                        <a:t>ensitivity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specificity 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F-score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</a:tr>
              <a:tr h="50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DE_RBF_KELM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 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 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 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RBF-KELM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98.06%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98%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98.21%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Poly-KELM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58.02%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78.18%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71%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67.72%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Wav-KELM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98.71%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 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92%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85.22%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SVM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 95.56%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81.81%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8" name="Google Shape;288;p28"/>
          <p:cNvSpPr txBox="1"/>
          <p:nvPr/>
        </p:nvSpPr>
        <p:spPr>
          <a:xfrm>
            <a:off x="504475" y="726725"/>
            <a:ext cx="4630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Results of N/A Classification </a:t>
            </a:r>
            <a:endParaRPr sz="1650">
              <a:solidFill>
                <a:schemeClr val="dk1"/>
              </a:solidFill>
            </a:endParaRPr>
          </a:p>
        </p:txBody>
      </p:sp>
      <p:graphicFrame>
        <p:nvGraphicFramePr>
          <p:cNvPr id="289" name="Google Shape;289;p28"/>
          <p:cNvGraphicFramePr/>
          <p:nvPr/>
        </p:nvGraphicFramePr>
        <p:xfrm>
          <a:off x="4651400" y="110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{F48C09EB-3096-4068-A5B5-FA28D1A950BC}</a:tableStyleId>
              </a:tblPr>
              <a:tblGrid>
                <a:gridCol w="969400"/>
                <a:gridCol w="703625"/>
                <a:gridCol w="781425"/>
                <a:gridCol w="804575"/>
                <a:gridCol w="741775"/>
              </a:tblGrid>
              <a:tr h="5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Methods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Accuracy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Sensitivity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specificity 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F-score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2BC81"/>
                        </a:gs>
                      </a:gsLst>
                      <a:lin ang="5400012" scaled="0"/>
                    </a:gradFill>
                  </a:tcPr>
                </a:tc>
              </a:tr>
              <a:tr h="51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DE_RBF_KELM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RBF-KELM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98.18%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96%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98.36%, 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Poly-KELM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72.7%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86.76%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32%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71.23%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Wav-KELM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94.54%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 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64%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86.95%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SVM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90.9%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80% 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88.89%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0" name="Google Shape;290;p28"/>
          <p:cNvSpPr txBox="1"/>
          <p:nvPr/>
        </p:nvSpPr>
        <p:spPr>
          <a:xfrm>
            <a:off x="4702575" y="726725"/>
            <a:ext cx="38028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Results of M/B Classification</a:t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440100" y="4084275"/>
            <a:ext cx="8263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</a:rPr>
              <a:t>As this table shows, the best result of the suggested DE-RBF-KELM method is 100% using optimal Kernel-function parameter values C and sigma (σ).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29"/>
          <p:cNvSpPr txBox="1"/>
          <p:nvPr>
            <p:ph idx="1" type="body"/>
          </p:nvPr>
        </p:nvSpPr>
        <p:spPr>
          <a:xfrm>
            <a:off x="260935" y="333751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Experiment II: Validation on the WBCD dataset</a:t>
            </a:r>
            <a:endParaRPr/>
          </a:p>
        </p:txBody>
      </p:sp>
      <p:graphicFrame>
        <p:nvGraphicFramePr>
          <p:cNvPr id="299" name="Google Shape;299;p29"/>
          <p:cNvGraphicFramePr/>
          <p:nvPr/>
        </p:nvGraphicFramePr>
        <p:xfrm>
          <a:off x="4686700" y="110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{F48C09EB-3096-4068-A5B5-FA28D1A950BC}</a:tableStyleId>
              </a:tblPr>
              <a:tblGrid>
                <a:gridCol w="914225"/>
                <a:gridCol w="736950"/>
                <a:gridCol w="758775"/>
                <a:gridCol w="699550"/>
              </a:tblGrid>
              <a:tr h="46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Methods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B6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Sensitivity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B6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specificity 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B6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F-score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B6DE"/>
                    </a:solidFill>
                  </a:tcPr>
                </a:tc>
              </a:tr>
              <a:tr h="49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DE_RBF_KELM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91.34%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91.01%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92.83% 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RBF-KELM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94.83%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84.61%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92.81%</a:t>
                      </a:r>
                      <a:r>
                        <a:rPr lang="en-US" sz="1100"/>
                        <a:t> 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Poly-KELM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93.82%,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76.92%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90.51%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Wav-KELM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100%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80.85%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91.26 %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SVM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85.91%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95.23%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91.04%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0" name="Google Shape;3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75" y="904088"/>
            <a:ext cx="3724425" cy="12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50" y="2197138"/>
            <a:ext cx="3404876" cy="21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1527525" y="4381500"/>
            <a:ext cx="273300" cy="9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4376200" y="3764150"/>
            <a:ext cx="4129200" cy="64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dk1"/>
                </a:solidFill>
              </a:rPr>
              <a:t>The DE_RBF_KELM algorithm outperforms the RBF_KELM algorithm and obtains the best performance from the table and the figure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945450" y="1180050"/>
            <a:ext cx="61800" cy="9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>
            <p:ph idx="10" type="dt"/>
          </p:nvPr>
        </p:nvSpPr>
        <p:spPr>
          <a:xfrm>
            <a:off x="7554515" y="4656026"/>
            <a:ext cx="905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"/>
          <p:cNvSpPr txBox="1"/>
          <p:nvPr>
            <p:ph idx="12" type="sldNum"/>
          </p:nvPr>
        </p:nvSpPr>
        <p:spPr>
          <a:xfrm>
            <a:off x="8505371" y="4633878"/>
            <a:ext cx="387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25" y="305200"/>
            <a:ext cx="3615275" cy="3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/>
          <p:nvPr/>
        </p:nvSpPr>
        <p:spPr>
          <a:xfrm>
            <a:off x="4226275" y="444500"/>
            <a:ext cx="4279200" cy="3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To demonstrate the superiority of the suggested model over some of the recently CAD systems, a detailed comparison is </a:t>
            </a:r>
            <a:r>
              <a:rPr lang="en-US" sz="1200">
                <a:solidFill>
                  <a:schemeClr val="dk1"/>
                </a:solidFill>
              </a:rPr>
              <a:t>summarized</a:t>
            </a:r>
            <a:r>
              <a:rPr lang="en-US" sz="1200">
                <a:solidFill>
                  <a:schemeClr val="dk1"/>
                </a:solidFill>
              </a:rPr>
              <a:t> in Table 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performances are also better compared to previous studies using different data sets. The DE-RBF-KELM method proposed in this study shows better diagnostic aid.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654400" y="268100"/>
            <a:ext cx="114600" cy="1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31"/>
          <p:cNvSpPr txBox="1"/>
          <p:nvPr/>
        </p:nvSpPr>
        <p:spPr>
          <a:xfrm>
            <a:off x="257525" y="197550"/>
            <a:ext cx="8635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accent2"/>
                </a:solidFill>
              </a:rPr>
              <a:t>Limitation and Conclusion</a:t>
            </a:r>
            <a:endParaRPr sz="1650">
              <a:solidFill>
                <a:schemeClr val="accent2"/>
              </a:solidFill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451550" y="717900"/>
            <a:ext cx="42156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N/A classification in MIAS took longer than M/B.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Study could be covered all eligible mammograms across institutions.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WBCD data lacked complete breast cancer risk assessment.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ML can assist when lymph node abnormalities are undetectable.</a:t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4793550" y="462675"/>
            <a:ext cx="3957600" cy="3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chemeClr val="accent2"/>
                </a:solidFill>
              </a:rPr>
              <a:t>Conclusion and Future work.</a:t>
            </a:r>
            <a:endParaRPr b="1" sz="15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❖"/>
            </a:pPr>
            <a:r>
              <a:rPr lang="en-US" sz="1350">
                <a:solidFill>
                  <a:schemeClr val="dk1"/>
                </a:solidFill>
              </a:rPr>
              <a:t>Introduced a novel mammogram classification method using the differential evolution </a:t>
            </a:r>
            <a:r>
              <a:rPr b="1" lang="en-US" sz="1350">
                <a:solidFill>
                  <a:schemeClr val="dk1"/>
                </a:solidFill>
              </a:rPr>
              <a:t>(DE)</a:t>
            </a:r>
            <a:r>
              <a:rPr lang="en-US" sz="1350">
                <a:solidFill>
                  <a:schemeClr val="dk1"/>
                </a:solidFill>
              </a:rPr>
              <a:t> algorithm to optimize RBF-KELM.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❖"/>
            </a:pPr>
            <a:r>
              <a:rPr lang="en-US" sz="1350">
                <a:solidFill>
                  <a:schemeClr val="dk1"/>
                </a:solidFill>
              </a:rPr>
              <a:t>Preprocessing enhanced image quality, followed by </a:t>
            </a:r>
            <a:r>
              <a:rPr b="1" lang="en-US" sz="1350">
                <a:solidFill>
                  <a:schemeClr val="dk1"/>
                </a:solidFill>
              </a:rPr>
              <a:t>DCT and KPCA</a:t>
            </a:r>
            <a:r>
              <a:rPr lang="en-US" sz="1350">
                <a:solidFill>
                  <a:schemeClr val="dk1"/>
                </a:solidFill>
              </a:rPr>
              <a:t> for feature extraction and reduction.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❖"/>
            </a:pPr>
            <a:r>
              <a:rPr b="1" lang="en-US" sz="1350">
                <a:solidFill>
                  <a:schemeClr val="dk1"/>
                </a:solidFill>
              </a:rPr>
              <a:t>DE-RBF-KELM </a:t>
            </a:r>
            <a:r>
              <a:rPr lang="en-US" sz="1350">
                <a:solidFill>
                  <a:schemeClr val="dk1"/>
                </a:solidFill>
              </a:rPr>
              <a:t>outperformed other classifiers in accuracy, specificity, and sensitivity.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❖"/>
            </a:pPr>
            <a:r>
              <a:rPr b="1" lang="en-US" sz="1350">
                <a:solidFill>
                  <a:schemeClr val="dk1"/>
                </a:solidFill>
              </a:rPr>
              <a:t>Future work: </a:t>
            </a:r>
            <a:r>
              <a:rPr lang="en-US" sz="1350">
                <a:solidFill>
                  <a:schemeClr val="dk1"/>
                </a:solidFill>
              </a:rPr>
              <a:t>Develop portable devices for automatic breast cancer classification and explore RBF-KELM and CNN integration.</a:t>
            </a:r>
            <a:endParaRPr sz="13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32"/>
          <p:cNvSpPr txBox="1"/>
          <p:nvPr>
            <p:ph idx="1" type="body"/>
          </p:nvPr>
        </p:nvSpPr>
        <p:spPr>
          <a:xfrm>
            <a:off x="260935" y="333750"/>
            <a:ext cx="8622129" cy="509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Case 2: A novel approach for breast cancer detection using optimized ensemble learning framework and XAI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chemeClr val="dk1"/>
                </a:solidFill>
              </a:rPr>
              <a:t>This research applies supervised </a:t>
            </a:r>
            <a:r>
              <a:rPr b="1" lang="en-US" sz="1400">
                <a:solidFill>
                  <a:schemeClr val="dk1"/>
                </a:solidFill>
              </a:rPr>
              <a:t>machine</a:t>
            </a:r>
            <a:r>
              <a:rPr b="1" lang="en-US" sz="1400">
                <a:solidFill>
                  <a:schemeClr val="dk1"/>
                </a:solidFill>
              </a:rPr>
              <a:t> learning models to detect breast cancer, aiming to assess their performance.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Dataset used: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/>
          </a:p>
        </p:txBody>
      </p:sp>
      <p:sp>
        <p:nvSpPr>
          <p:cNvPr id="330" name="Google Shape;330;p32"/>
          <p:cNvSpPr txBox="1"/>
          <p:nvPr/>
        </p:nvSpPr>
        <p:spPr>
          <a:xfrm>
            <a:off x="6021241" y="1719404"/>
            <a:ext cx="753832" cy="357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7165539" y="1766801"/>
            <a:ext cx="934853" cy="295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109925" y="2155300"/>
            <a:ext cx="85020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“Wisconsin Breast Cancer Dataset” 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UCI machine learning repository(public accessible)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30 features EG. Smoothness mean, Radius Mean 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45% Malignant and 55% Benign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real-world medical challenge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Numeric, nominal and binary</a:t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741" y="3101833"/>
            <a:ext cx="3364355" cy="12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3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33"/>
          <p:cNvSpPr txBox="1"/>
          <p:nvPr/>
        </p:nvSpPr>
        <p:spPr>
          <a:xfrm>
            <a:off x="260935" y="333751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84B819"/>
                </a:solidFill>
              </a:rPr>
              <a:t>9 Machine learning models for breast cancer prediction</a:t>
            </a:r>
            <a:endParaRPr b="1" sz="1800">
              <a:solidFill>
                <a:srgbClr val="84B819"/>
              </a:solidFill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137225" y="924225"/>
            <a:ext cx="40350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Random Forest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Decision Tree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K-nearest Neighbor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Logistic Regression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Gradient boosting machine 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Support Vector Machine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Extra tree classifier 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Gaussian Naive Bayes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Stochastic Gradient </a:t>
            </a:r>
            <a:r>
              <a:rPr lang="en-US" sz="1650">
                <a:solidFill>
                  <a:schemeClr val="dk1"/>
                </a:solidFill>
              </a:rPr>
              <a:t>Descent</a:t>
            </a:r>
            <a:r>
              <a:rPr lang="en-US" sz="1650">
                <a:solidFill>
                  <a:schemeClr val="dk1"/>
                </a:solidFill>
              </a:rPr>
              <a:t>.</a:t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342" name="Google Shape;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2571738"/>
            <a:ext cx="231412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650" y="778130"/>
            <a:ext cx="1258655" cy="9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2225" y="1832525"/>
            <a:ext cx="1089232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2950" y="3360300"/>
            <a:ext cx="1190069" cy="9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3291" y="1001791"/>
            <a:ext cx="1440850" cy="10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4650" y="3360300"/>
            <a:ext cx="1888301" cy="7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4785" y="2207763"/>
            <a:ext cx="1779731" cy="7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6125" y="1485438"/>
            <a:ext cx="1258650" cy="87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34"/>
          <p:cNvSpPr txBox="1"/>
          <p:nvPr>
            <p:ph idx="1" type="body"/>
          </p:nvPr>
        </p:nvSpPr>
        <p:spPr>
          <a:xfrm>
            <a:off x="260935" y="333750"/>
            <a:ext cx="8622129" cy="509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Deep learning models for breast cancer prediction</a:t>
            </a:r>
            <a:endParaRPr/>
          </a:p>
        </p:txBody>
      </p:sp>
      <p:sp>
        <p:nvSpPr>
          <p:cNvPr id="357" name="Google Shape;357;p34"/>
          <p:cNvSpPr txBox="1"/>
          <p:nvPr/>
        </p:nvSpPr>
        <p:spPr>
          <a:xfrm>
            <a:off x="250825" y="665000"/>
            <a:ext cx="8284500" cy="3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Multilayer Perceptron neural network(MLP)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optimal for small dataset.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Input,output and hidden layer(weight assignment is performed)</a:t>
            </a:r>
            <a:endParaRPr sz="165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Convolutional Neural Network(CNN)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study uses a CNN with eight layers (convolutional, max-pooling, and dense) for image analysis.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Suitable for Medical Classification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Pooling Efficiency by sharp features and handles flat features.</a:t>
            </a:r>
            <a:endParaRPr sz="165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Long short term memory(LSTM)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LSTM improves on RNNs by handling long-term sequences and 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preventing the vanishing gradient issue.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Key Gates are input, forget, and output gates..	</a:t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19/08/2024</a:t>
            </a:r>
            <a:endParaRPr/>
          </a:p>
        </p:txBody>
      </p:sp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260935" y="108315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Overview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199650" y="482250"/>
            <a:ext cx="79959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❖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600">
                <a:solidFill>
                  <a:schemeClr val="dk1"/>
                </a:solidFill>
              </a:rPr>
              <a:t>hy is early detection of breast cancer is vital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❖"/>
            </a:pPr>
            <a:r>
              <a:rPr lang="en-US" sz="1600">
                <a:solidFill>
                  <a:schemeClr val="dk1"/>
                </a:solidFill>
              </a:rPr>
              <a:t>Breast Cancer Diagnosis DE-RBF-KELM Case 2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>
                <a:solidFill>
                  <a:schemeClr val="dk1"/>
                </a:solidFill>
              </a:rPr>
              <a:t>Two different dataset(Mammogram and Biopsy) and Data preprocessing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>
                <a:solidFill>
                  <a:schemeClr val="dk1"/>
                </a:solidFill>
              </a:rPr>
              <a:t>Why RBF-KELM and more about proposed Model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>
                <a:solidFill>
                  <a:schemeClr val="dk1"/>
                </a:solidFill>
              </a:rPr>
              <a:t>Different related classifiers were tested to compare the model</a:t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❖"/>
            </a:pPr>
            <a:r>
              <a:rPr lang="en-US" sz="1600">
                <a:solidFill>
                  <a:schemeClr val="dk1"/>
                </a:solidFill>
              </a:rPr>
              <a:t>Breast Cancer Detection Case 2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>
                <a:solidFill>
                  <a:schemeClr val="dk1"/>
                </a:solidFill>
              </a:rPr>
              <a:t>Using common machine learning approach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>
                <a:solidFill>
                  <a:schemeClr val="dk1"/>
                </a:solidFill>
              </a:rPr>
              <a:t>Using optimized Ensemble learning framework and XAI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>
                <a:solidFill>
                  <a:schemeClr val="dk1"/>
                </a:solidFill>
              </a:rPr>
              <a:t>Comparing results of each models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0160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</a:rPr>
              <a:t>Finally, Comparing the Two research paper to derive common goals and future prospects.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5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260935" y="333751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Architecture of CNN for Feature extraction</a:t>
            </a:r>
            <a:endParaRPr b="1" sz="1800"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975"/>
            <a:ext cx="5598049" cy="3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/>
          <p:nvPr/>
        </p:nvSpPr>
        <p:spPr>
          <a:xfrm>
            <a:off x="5639700" y="565950"/>
            <a:ext cx="34446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50"/>
              <a:buChar char="❖"/>
            </a:pPr>
            <a:r>
              <a:rPr b="1" lang="en-US" sz="1300">
                <a:solidFill>
                  <a:schemeClr val="dk1"/>
                </a:solidFill>
              </a:rPr>
              <a:t>Embedding Layer</a:t>
            </a:r>
            <a:r>
              <a:rPr lang="en-US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Size</a:t>
            </a:r>
            <a:r>
              <a:rPr lang="en-US" sz="1300">
                <a:solidFill>
                  <a:schemeClr val="dk1"/>
                </a:solidFill>
              </a:rPr>
              <a:t> of 20,000 and output dimension of 300, processes input data </a:t>
            </a:r>
            <a:endParaRPr sz="1300">
              <a:solidFill>
                <a:schemeClr val="dk1"/>
              </a:solidFill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50"/>
              <a:buChar char="❖"/>
            </a:pPr>
            <a:r>
              <a:rPr b="1" lang="en-US" sz="1300">
                <a:solidFill>
                  <a:schemeClr val="dk1"/>
                </a:solidFill>
              </a:rPr>
              <a:t>Convolutional Layer</a:t>
            </a:r>
            <a:r>
              <a:rPr lang="en-US" sz="1300">
                <a:solidFill>
                  <a:schemeClr val="dk1"/>
                </a:solidFill>
              </a:rPr>
              <a:t>: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Equipped with 5000 filters and a 2×2 kernel, this layer applies the ReLU activation function.</a:t>
            </a:r>
            <a:endParaRPr sz="1300">
              <a:solidFill>
                <a:schemeClr val="dk1"/>
              </a:solidFill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50"/>
              <a:buChar char="❖"/>
            </a:pPr>
            <a:r>
              <a:rPr b="1" lang="en-US" sz="1300">
                <a:solidFill>
                  <a:schemeClr val="dk1"/>
                </a:solidFill>
              </a:rPr>
              <a:t>Max Pooling Layer</a:t>
            </a:r>
            <a:r>
              <a:rPr lang="en-US" sz="1300">
                <a:solidFill>
                  <a:schemeClr val="dk1"/>
                </a:solidFill>
              </a:rPr>
              <a:t>: This layer uses a 2×2 size to extract significant feature maps from the output of the convolutional layer.</a:t>
            </a:r>
            <a:endParaRPr sz="1300">
              <a:solidFill>
                <a:schemeClr val="dk1"/>
              </a:solidFill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50"/>
              <a:buChar char="❖"/>
            </a:pPr>
            <a:r>
              <a:rPr b="1" lang="en-US" sz="1300">
                <a:solidFill>
                  <a:schemeClr val="dk1"/>
                </a:solidFill>
              </a:rPr>
              <a:t>Flattening Layer</a:t>
            </a:r>
            <a:r>
              <a:rPr lang="en-US" sz="1300">
                <a:solidFill>
                  <a:schemeClr val="dk1"/>
                </a:solidFill>
              </a:rPr>
              <a:t>: Converts the output into a 1D array, making it suitable for input into learning models for prediction.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6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36"/>
          <p:cNvSpPr txBox="1"/>
          <p:nvPr>
            <p:ph idx="1" type="body"/>
          </p:nvPr>
        </p:nvSpPr>
        <p:spPr>
          <a:xfrm>
            <a:off x="260938" y="309418"/>
            <a:ext cx="8622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Transfer Learning Model and Evaluation metrics</a:t>
            </a:r>
            <a:endParaRPr b="1" sz="2000"/>
          </a:p>
        </p:txBody>
      </p:sp>
      <p:sp>
        <p:nvSpPr>
          <p:cNvPr id="375" name="Google Shape;375;p36"/>
          <p:cNvSpPr txBox="1"/>
          <p:nvPr/>
        </p:nvSpPr>
        <p:spPr>
          <a:xfrm>
            <a:off x="356625" y="779725"/>
            <a:ext cx="41643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❖"/>
            </a:pPr>
            <a:r>
              <a:rPr b="1" lang="en-US" sz="1350">
                <a:solidFill>
                  <a:schemeClr val="dk1"/>
                </a:solidFill>
              </a:rPr>
              <a:t>U-Net Overview :</a:t>
            </a:r>
            <a:r>
              <a:rPr lang="en-US" sz="1350">
                <a:solidFill>
                  <a:schemeClr val="dk1"/>
                </a:solidFill>
              </a:rPr>
              <a:t>U-Net, designed for biomedical image segmentation, excels with limited training data using a two-pathway architecture.</a:t>
            </a:r>
            <a:endParaRPr sz="1350">
              <a:solidFill>
                <a:schemeClr val="dk1"/>
              </a:solidFill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➢"/>
            </a:pPr>
            <a:r>
              <a:rPr b="1" lang="en-US" sz="1350">
                <a:solidFill>
                  <a:schemeClr val="dk1"/>
                </a:solidFill>
              </a:rPr>
              <a:t>Precise Segmentation</a:t>
            </a:r>
            <a:r>
              <a:rPr lang="en-US" sz="1350">
                <a:solidFill>
                  <a:schemeClr val="dk1"/>
                </a:solidFill>
              </a:rPr>
              <a:t> It preserves input image resolution, delivering accurate segmented outputs.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❖"/>
            </a:pPr>
            <a:r>
              <a:rPr b="1" lang="en-US" sz="1350">
                <a:solidFill>
                  <a:schemeClr val="dk1"/>
                </a:solidFill>
              </a:rPr>
              <a:t>MobileNet Efficiency:</a:t>
            </a:r>
            <a:r>
              <a:rPr lang="en-US" sz="1350">
                <a:solidFill>
                  <a:schemeClr val="dk1"/>
                </a:solidFill>
              </a:rPr>
              <a:t> </a:t>
            </a:r>
            <a:r>
              <a:rPr lang="en-US" sz="1350">
                <a:solidFill>
                  <a:schemeClr val="dk1"/>
                </a:solidFill>
              </a:rPr>
              <a:t>Reduces computational complexity with depthwise-separable convolutions, suited for mobile devices.</a:t>
            </a:r>
            <a:endParaRPr sz="1350">
              <a:solidFill>
                <a:schemeClr val="dk1"/>
              </a:solidFill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➢"/>
            </a:pPr>
            <a:r>
              <a:rPr b="1" lang="en-US" sz="1350">
                <a:solidFill>
                  <a:schemeClr val="dk1"/>
                </a:solidFill>
              </a:rPr>
              <a:t>Adjustable Design</a:t>
            </a:r>
            <a:r>
              <a:rPr lang="en-US" sz="1350">
                <a:solidFill>
                  <a:schemeClr val="dk1"/>
                </a:solidFill>
              </a:rPr>
              <a:t> Uses a resolution multiplier "w" to optimize performance and efficiency.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4709325" y="841750"/>
            <a:ext cx="41643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Evaluation Metrics: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</a:rPr>
              <a:t>Accuracy, Precision, recall and F1 score is considered.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525" y="2200225"/>
            <a:ext cx="28384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7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270300" y="464468"/>
            <a:ext cx="8622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Methodology proposed for numerical data features</a:t>
            </a:r>
            <a:endParaRPr b="1" sz="2000"/>
          </a:p>
        </p:txBody>
      </p:sp>
      <p:pic>
        <p:nvPicPr>
          <p:cNvPr id="385" name="Google Shape;3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1175"/>
            <a:ext cx="5439700" cy="32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/>
        </p:nvSpPr>
        <p:spPr>
          <a:xfrm>
            <a:off x="930050" y="4067825"/>
            <a:ext cx="458100" cy="2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5686025" y="1096800"/>
            <a:ext cx="3053100" cy="3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388" name="Google Shape;388;p37"/>
          <p:cNvSpPr txBox="1"/>
          <p:nvPr/>
        </p:nvSpPr>
        <p:spPr>
          <a:xfrm>
            <a:off x="5592100" y="908775"/>
            <a:ext cx="30297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accent2"/>
                </a:solidFill>
              </a:rPr>
              <a:t>What is Voting Classifier?</a:t>
            </a:r>
            <a:endParaRPr b="1" sz="16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chemeClr val="dk1"/>
                </a:solidFill>
              </a:rPr>
              <a:t>It uses the soft voting criterion to merge RF and SVM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chemeClr val="dk1"/>
                </a:solidFill>
              </a:rPr>
              <a:t>Class with greatest number determines the final forecast.</a:t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8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160" y="195275"/>
            <a:ext cx="5308065" cy="43097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 txBox="1"/>
          <p:nvPr/>
        </p:nvSpPr>
        <p:spPr>
          <a:xfrm>
            <a:off x="425100" y="251300"/>
            <a:ext cx="414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accent2"/>
                </a:solidFill>
              </a:rPr>
              <a:t>Ensemble Voting Classifier</a:t>
            </a:r>
            <a:endParaRPr b="1" sz="1650">
              <a:solidFill>
                <a:schemeClr val="accent2"/>
              </a:solidFill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519050" y="744525"/>
            <a:ext cx="3476100" cy="3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</a:rPr>
              <a:t>Both the Random Forest and SVM models are trained independently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</a:rPr>
              <a:t>each model makes predictions on new data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</a:rPr>
              <a:t>Ensemble Voting Classifier then combines these predictions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</a:rPr>
              <a:t>the class that appears most frequently among the models' predictions is chosen.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overall classification performance and robustness.</a:t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39"/>
          <p:cNvSpPr txBox="1"/>
          <p:nvPr>
            <p:ph idx="1" type="body"/>
          </p:nvPr>
        </p:nvSpPr>
        <p:spPr>
          <a:xfrm>
            <a:off x="260938" y="195268"/>
            <a:ext cx="8622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Results: </a:t>
            </a:r>
            <a:r>
              <a:rPr b="1" lang="en-US" sz="1600"/>
              <a:t>Comparing Individual machine learning models on original and convoluted features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2000"/>
          </a:p>
        </p:txBody>
      </p:sp>
      <p:pic>
        <p:nvPicPr>
          <p:cNvPr id="407" name="Google Shape;4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50" y="1524000"/>
            <a:ext cx="4451025" cy="2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9"/>
          <p:cNvSpPr txBox="1"/>
          <p:nvPr/>
        </p:nvSpPr>
        <p:spPr>
          <a:xfrm>
            <a:off x="284175" y="1578275"/>
            <a:ext cx="6873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272450" y="967625"/>
            <a:ext cx="3663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dk1"/>
                </a:solidFill>
              </a:rPr>
              <a:t>Original Features</a:t>
            </a:r>
            <a:endParaRPr b="1" sz="1650">
              <a:solidFill>
                <a:schemeClr val="dk1"/>
              </a:solidFill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5087125" y="1096800"/>
            <a:ext cx="3372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dk1"/>
                </a:solidFill>
              </a:rPr>
              <a:t>Convoluted</a:t>
            </a:r>
            <a:r>
              <a:rPr b="1" lang="en-US" sz="1650">
                <a:solidFill>
                  <a:schemeClr val="dk1"/>
                </a:solidFill>
              </a:rPr>
              <a:t> features</a:t>
            </a:r>
            <a:endParaRPr b="1" sz="1650">
              <a:solidFill>
                <a:schemeClr val="dk1"/>
              </a:solidFill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425" y="1676400"/>
            <a:ext cx="4168175" cy="25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40"/>
          <p:cNvSpPr txBox="1"/>
          <p:nvPr>
            <p:ph idx="1" type="body"/>
          </p:nvPr>
        </p:nvSpPr>
        <p:spPr>
          <a:xfrm>
            <a:off x="270300" y="464468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Performance of ensemble model on convoluted features</a:t>
            </a:r>
            <a:endParaRPr b="1" sz="2000"/>
          </a:p>
        </p:txBody>
      </p:sp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5" y="1147750"/>
            <a:ext cx="3972749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0"/>
          <p:cNvPicPr preferRelativeResize="0"/>
          <p:nvPr/>
        </p:nvPicPr>
        <p:blipFill rotWithShape="1">
          <a:blip r:embed="rId4">
            <a:alphaModFix/>
          </a:blip>
          <a:srcRect b="-11530" l="0" r="0" t="11530"/>
          <a:stretch/>
        </p:blipFill>
        <p:spPr>
          <a:xfrm>
            <a:off x="4572000" y="1524000"/>
            <a:ext cx="4272625" cy="27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 txBox="1"/>
          <p:nvPr/>
        </p:nvSpPr>
        <p:spPr>
          <a:xfrm>
            <a:off x="248950" y="1284700"/>
            <a:ext cx="493200" cy="2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6966050" y="4557950"/>
            <a:ext cx="1329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393939"/>
                </a:solidFill>
              </a:rPr>
              <a:t>19/08/2024</a:t>
            </a:r>
            <a:endParaRPr sz="1100">
              <a:solidFill>
                <a:srgbClr val="3939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1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41"/>
          <p:cNvSpPr txBox="1"/>
          <p:nvPr/>
        </p:nvSpPr>
        <p:spPr>
          <a:xfrm>
            <a:off x="213725" y="239550"/>
            <a:ext cx="45798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50" y="2918975"/>
            <a:ext cx="4711600" cy="14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" y="703800"/>
            <a:ext cx="4579800" cy="164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425" y="1145281"/>
            <a:ext cx="4034925" cy="11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1"/>
          <p:cNvSpPr txBox="1"/>
          <p:nvPr/>
        </p:nvSpPr>
        <p:spPr>
          <a:xfrm>
            <a:off x="4934475" y="2529475"/>
            <a:ext cx="3887100" cy="18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UNet </a:t>
            </a:r>
            <a:r>
              <a:rPr lang="en-US" sz="1650">
                <a:solidFill>
                  <a:schemeClr val="dk1"/>
                </a:solidFill>
              </a:rPr>
              <a:t>model</a:t>
            </a:r>
            <a:r>
              <a:rPr lang="en-US" sz="1650">
                <a:solidFill>
                  <a:schemeClr val="dk1"/>
                </a:solidFill>
              </a:rPr>
              <a:t> exhibits superior performance overall.</a:t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105550" y="239550"/>
            <a:ext cx="41688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accent2"/>
                </a:solidFill>
              </a:rPr>
              <a:t>5-fold Cross-validation approach</a:t>
            </a:r>
            <a:endParaRPr b="1" sz="1650">
              <a:solidFill>
                <a:schemeClr val="accent2"/>
              </a:solidFill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105550" y="2571750"/>
            <a:ext cx="43818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accent2"/>
                </a:solidFill>
              </a:rPr>
              <a:t>Deep learning model performance</a:t>
            </a:r>
            <a:endParaRPr b="1" sz="1650">
              <a:solidFill>
                <a:schemeClr val="accent2"/>
              </a:solidFill>
            </a:endParaRPr>
          </a:p>
        </p:txBody>
      </p:sp>
      <p:sp>
        <p:nvSpPr>
          <p:cNvPr id="437" name="Google Shape;437;p41"/>
          <p:cNvSpPr txBox="1"/>
          <p:nvPr/>
        </p:nvSpPr>
        <p:spPr>
          <a:xfrm>
            <a:off x="4922725" y="521400"/>
            <a:ext cx="3816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chemeClr val="accent2"/>
                </a:solidFill>
              </a:rPr>
              <a:t>Comparison transfer learning models</a:t>
            </a:r>
            <a:endParaRPr b="1" sz="155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2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5" name="Google Shape;4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3250"/>
            <a:ext cx="5838950" cy="33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2"/>
          <p:cNvSpPr txBox="1"/>
          <p:nvPr/>
        </p:nvSpPr>
        <p:spPr>
          <a:xfrm>
            <a:off x="201975" y="251300"/>
            <a:ext cx="7938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accent2"/>
                </a:solidFill>
              </a:rPr>
              <a:t>Significance of the proposed Model</a:t>
            </a:r>
            <a:endParaRPr b="1" sz="1650">
              <a:solidFill>
                <a:schemeClr val="accent2"/>
              </a:solidFill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6132275" y="732775"/>
            <a:ext cx="27609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dk1"/>
                </a:solidFill>
              </a:rPr>
              <a:t>Two further dataset were analysed.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>
                <a:solidFill>
                  <a:schemeClr val="dk1"/>
                </a:solidFill>
              </a:rPr>
              <a:t>Breast cancer Survival which contain </a:t>
            </a:r>
            <a:r>
              <a:rPr b="1" lang="en-US" sz="1250">
                <a:solidFill>
                  <a:schemeClr val="dk1"/>
                </a:solidFill>
              </a:rPr>
              <a:t>330 patient</a:t>
            </a:r>
            <a:r>
              <a:rPr lang="en-US" sz="1250">
                <a:solidFill>
                  <a:schemeClr val="dk1"/>
                </a:solidFill>
              </a:rPr>
              <a:t> with including tumor stage,type,etc.., 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>
                <a:solidFill>
                  <a:schemeClr val="dk1"/>
                </a:solidFill>
              </a:rPr>
              <a:t>second dataset contains 10 Quantitative features with similar attributes.</a:t>
            </a:r>
            <a:r>
              <a:rPr b="1" lang="en-US" sz="1250">
                <a:solidFill>
                  <a:schemeClr val="dk1"/>
                </a:solidFill>
              </a:rPr>
              <a:t>117 patient</a:t>
            </a:r>
            <a:endParaRPr b="1"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dk1"/>
                </a:solidFill>
              </a:rPr>
              <a:t>proposed model obtained </a:t>
            </a:r>
            <a:r>
              <a:rPr b="1" lang="en-US" sz="1250">
                <a:solidFill>
                  <a:schemeClr val="dk1"/>
                </a:solidFill>
              </a:rPr>
              <a:t>97.34%</a:t>
            </a:r>
            <a:r>
              <a:rPr lang="en-US" sz="1250">
                <a:solidFill>
                  <a:schemeClr val="dk1"/>
                </a:solidFill>
              </a:rPr>
              <a:t> accuracy on the </a:t>
            </a:r>
            <a:r>
              <a:rPr b="1" lang="en-US" sz="1250">
                <a:solidFill>
                  <a:schemeClr val="dk1"/>
                </a:solidFill>
              </a:rPr>
              <a:t>1st</a:t>
            </a:r>
            <a:r>
              <a:rPr lang="en-US" sz="1250">
                <a:solidFill>
                  <a:schemeClr val="dk1"/>
                </a:solidFill>
              </a:rPr>
              <a:t> dataset and </a:t>
            </a:r>
            <a:r>
              <a:rPr b="1" lang="en-US" sz="1250">
                <a:solidFill>
                  <a:schemeClr val="dk1"/>
                </a:solidFill>
              </a:rPr>
              <a:t>96.67% </a:t>
            </a:r>
            <a:r>
              <a:rPr lang="en-US" sz="1250">
                <a:solidFill>
                  <a:schemeClr val="dk1"/>
                </a:solidFill>
              </a:rPr>
              <a:t>accuracy on the </a:t>
            </a:r>
            <a:r>
              <a:rPr b="1" lang="en-US" sz="1250">
                <a:solidFill>
                  <a:schemeClr val="dk1"/>
                </a:solidFill>
              </a:rPr>
              <a:t>2nd </a:t>
            </a:r>
            <a:r>
              <a:rPr lang="en-US" sz="1250">
                <a:solidFill>
                  <a:schemeClr val="dk1"/>
                </a:solidFill>
              </a:rPr>
              <a:t>dataset.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3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43"/>
          <p:cNvSpPr txBox="1"/>
          <p:nvPr>
            <p:ph idx="1" type="body"/>
          </p:nvPr>
        </p:nvSpPr>
        <p:spPr>
          <a:xfrm>
            <a:off x="270300" y="464468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Performance</a:t>
            </a:r>
            <a:r>
              <a:rPr b="1" lang="en-US" sz="2000"/>
              <a:t> comparison with existing studies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2000"/>
          </a:p>
        </p:txBody>
      </p:sp>
      <p:pic>
        <p:nvPicPr>
          <p:cNvPr id="456" name="Google Shape;4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1242"/>
            <a:ext cx="52863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3"/>
          <p:cNvSpPr txBox="1"/>
          <p:nvPr/>
        </p:nvSpPr>
        <p:spPr>
          <a:xfrm>
            <a:off x="5498150" y="1073325"/>
            <a:ext cx="32880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US" sz="1650">
                <a:solidFill>
                  <a:schemeClr val="dk1"/>
                </a:solidFill>
              </a:rPr>
              <a:t>A meticulous selection process was employed to identify the nine most relevant research articles.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US" sz="1650">
                <a:solidFill>
                  <a:schemeClr val="dk1"/>
                </a:solidFill>
              </a:rPr>
              <a:t>Results underscore the superior performance of the proposed model.</a:t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>
            <p:ph idx="10" type="dt"/>
          </p:nvPr>
        </p:nvSpPr>
        <p:spPr>
          <a:xfrm>
            <a:off x="7554515" y="4656026"/>
            <a:ext cx="905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4"/>
          <p:cNvSpPr txBox="1"/>
          <p:nvPr>
            <p:ph idx="12" type="sldNum"/>
          </p:nvPr>
        </p:nvSpPr>
        <p:spPr>
          <a:xfrm>
            <a:off x="8505371" y="4633878"/>
            <a:ext cx="387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p44"/>
          <p:cNvSpPr txBox="1"/>
          <p:nvPr>
            <p:ph idx="1" type="body"/>
          </p:nvPr>
        </p:nvSpPr>
        <p:spPr>
          <a:xfrm>
            <a:off x="261000" y="365318"/>
            <a:ext cx="8622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Conclusion and Future work</a:t>
            </a:r>
            <a:endParaRPr b="1" sz="2000"/>
          </a:p>
        </p:txBody>
      </p:sp>
      <p:sp>
        <p:nvSpPr>
          <p:cNvPr id="466" name="Google Shape;466;p44"/>
          <p:cNvSpPr txBox="1"/>
          <p:nvPr/>
        </p:nvSpPr>
        <p:spPr>
          <a:xfrm>
            <a:off x="331150" y="890700"/>
            <a:ext cx="38166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dk1"/>
                </a:solidFill>
              </a:rPr>
              <a:t>Limitations</a:t>
            </a:r>
            <a:endParaRPr b="1"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Size of the data. More data could better the model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Datasets from different sources or </a:t>
            </a:r>
            <a:r>
              <a:rPr lang="en-US" sz="1650">
                <a:solidFill>
                  <a:schemeClr val="dk1"/>
                </a:solidFill>
              </a:rPr>
              <a:t>demographics could help robustness or generalizability.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The computational resources</a:t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78150" y="2904075"/>
            <a:ext cx="40350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dk1"/>
                </a:solidFill>
              </a:rPr>
              <a:t>Future work</a:t>
            </a:r>
            <a:endParaRPr b="1"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Plan to apply our model to a variety of datasets, like different domains,and explore microscopic characteristics in these images.</a:t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</a:endParaRPr>
          </a:p>
        </p:txBody>
      </p:sp>
      <p:sp>
        <p:nvSpPr>
          <p:cNvPr id="468" name="Google Shape;468;p44"/>
          <p:cNvSpPr txBox="1"/>
          <p:nvPr/>
        </p:nvSpPr>
        <p:spPr>
          <a:xfrm>
            <a:off x="4572000" y="674050"/>
            <a:ext cx="4133700" cy="3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dk1"/>
                </a:solidFill>
              </a:rPr>
              <a:t>Conclusion</a:t>
            </a:r>
            <a:endParaRPr b="1"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❖"/>
            </a:pPr>
            <a:r>
              <a:rPr lang="en-US" sz="1450">
                <a:solidFill>
                  <a:schemeClr val="dk1"/>
                </a:solidFill>
              </a:rPr>
              <a:t>Novel Framework with High Precision:</a:t>
            </a:r>
            <a:endParaRPr sz="1450">
              <a:solidFill>
                <a:schemeClr val="dk1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➢"/>
            </a:pPr>
            <a:r>
              <a:rPr lang="en-US" sz="1450">
                <a:solidFill>
                  <a:schemeClr val="dk1"/>
                </a:solidFill>
              </a:rPr>
              <a:t>explainable AI (XAI) combining image and numeric data(U-Net)</a:t>
            </a:r>
            <a:endParaRPr sz="1450">
              <a:solidFill>
                <a:schemeClr val="dk1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➢"/>
            </a:pPr>
            <a:r>
              <a:rPr lang="en-US" sz="1450">
                <a:solidFill>
                  <a:schemeClr val="dk1"/>
                </a:solidFill>
              </a:rPr>
              <a:t>ensemble model integrating CNN-derived features with Random Forest and SVM classifiers.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❖"/>
            </a:pPr>
            <a:r>
              <a:rPr lang="en-US" sz="1450">
                <a:solidFill>
                  <a:schemeClr val="dk1"/>
                </a:solidFill>
              </a:rPr>
              <a:t>Comprehensive Evaluation and Validation:</a:t>
            </a:r>
            <a:endParaRPr sz="1450">
              <a:solidFill>
                <a:schemeClr val="dk1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➢"/>
            </a:pPr>
            <a:r>
              <a:rPr lang="en-US" sz="1450">
                <a:solidFill>
                  <a:schemeClr val="dk1"/>
                </a:solidFill>
              </a:rPr>
              <a:t>comparative analysis and K-fold cross-validation</a:t>
            </a:r>
            <a:endParaRPr sz="1450">
              <a:solidFill>
                <a:schemeClr val="dk1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➢"/>
            </a:pPr>
            <a:r>
              <a:rPr lang="en-US" sz="1450">
                <a:solidFill>
                  <a:schemeClr val="dk1"/>
                </a:solidFill>
              </a:rPr>
              <a:t>compared to state-of-the-art model</a:t>
            </a:r>
            <a:endParaRPr sz="14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chemeClr val="dk1"/>
                </a:solidFill>
              </a:rPr>
              <a:t>This approach enhances early detection and patient outcomes, reducing breast cancer mortality.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idx="11" type="ftr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Domain info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19/08/2024</a:t>
            </a:r>
            <a:endParaRPr/>
          </a:p>
        </p:txBody>
      </p:sp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260935" y="108315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Important types of Diagnosis</a:t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125" y="403975"/>
            <a:ext cx="2721925" cy="41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356575" y="652100"/>
            <a:ext cx="52389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50"/>
              <a:buChar char="❖"/>
            </a:pPr>
            <a:r>
              <a:rPr b="1" lang="en-US" sz="2150">
                <a:solidFill>
                  <a:schemeClr val="dk1"/>
                </a:solidFill>
              </a:rPr>
              <a:t>Mammogram</a:t>
            </a:r>
            <a:endParaRPr b="1" sz="215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➢"/>
            </a:pPr>
            <a:r>
              <a:rPr lang="en-US" sz="1900">
                <a:solidFill>
                  <a:schemeClr val="dk1"/>
                </a:solidFill>
              </a:rPr>
              <a:t>The X-ray machine will take images of your breast from </a:t>
            </a:r>
            <a:r>
              <a:rPr b="1" lang="en-US" sz="1900">
                <a:solidFill>
                  <a:schemeClr val="dk1"/>
                </a:solidFill>
              </a:rPr>
              <a:t>different angles</a:t>
            </a:r>
            <a:r>
              <a:rPr lang="en-US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➢"/>
            </a:pPr>
            <a:r>
              <a:rPr lang="en-US" sz="1900">
                <a:solidFill>
                  <a:schemeClr val="dk1"/>
                </a:solidFill>
              </a:rPr>
              <a:t>Abnormal Results: May require further tests (ultrasound, MRI, biopsy).</a:t>
            </a:r>
            <a:endParaRPr sz="1900">
              <a:solidFill>
                <a:schemeClr val="dk1"/>
              </a:solidFill>
            </a:endParaRPr>
          </a:p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50"/>
              <a:buChar char="❖"/>
            </a:pPr>
            <a:r>
              <a:rPr b="1" lang="en-US" sz="2150">
                <a:solidFill>
                  <a:schemeClr val="dk1"/>
                </a:solidFill>
              </a:rPr>
              <a:t>Biopsy</a:t>
            </a:r>
            <a:endParaRPr b="1" sz="215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➢"/>
            </a:pPr>
            <a:r>
              <a:rPr lang="en-US" sz="1900">
                <a:solidFill>
                  <a:schemeClr val="dk1"/>
                </a:solidFill>
              </a:rPr>
              <a:t>A procedure to remove and examine </a:t>
            </a:r>
            <a:r>
              <a:rPr b="1" lang="en-US" sz="1900">
                <a:solidFill>
                  <a:schemeClr val="dk1"/>
                </a:solidFill>
              </a:rPr>
              <a:t>breast tissue</a:t>
            </a:r>
            <a:r>
              <a:rPr lang="en-US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➢"/>
            </a:pPr>
            <a:r>
              <a:rPr lang="en-US" sz="1900">
                <a:solidFill>
                  <a:schemeClr val="dk1"/>
                </a:solidFill>
              </a:rPr>
              <a:t>Confirms </a:t>
            </a:r>
            <a:r>
              <a:rPr lang="en-US" sz="1900">
                <a:solidFill>
                  <a:schemeClr val="dk1"/>
                </a:solidFill>
              </a:rPr>
              <a:t>abnormality is </a:t>
            </a:r>
            <a:r>
              <a:rPr b="1" lang="en-US" sz="1900">
                <a:solidFill>
                  <a:schemeClr val="dk1"/>
                </a:solidFill>
              </a:rPr>
              <a:t>benign or malignant </a:t>
            </a:r>
            <a:r>
              <a:rPr lang="en-US" sz="1900">
                <a:solidFill>
                  <a:schemeClr val="dk1"/>
                </a:solidFill>
              </a:rPr>
              <a:t>and detect cancer </a:t>
            </a:r>
            <a:r>
              <a:rPr b="1" lang="en-US" sz="1900">
                <a:solidFill>
                  <a:schemeClr val="dk1"/>
                </a:solidFill>
              </a:rPr>
              <a:t>type</a:t>
            </a:r>
            <a:r>
              <a:rPr lang="en-US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>
            <p:ph idx="10" type="dt"/>
          </p:nvPr>
        </p:nvSpPr>
        <p:spPr>
          <a:xfrm>
            <a:off x="7554515" y="4656026"/>
            <a:ext cx="905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5"/>
          <p:cNvSpPr txBox="1"/>
          <p:nvPr>
            <p:ph idx="12" type="sldNum"/>
          </p:nvPr>
        </p:nvSpPr>
        <p:spPr>
          <a:xfrm>
            <a:off x="8505371" y="4633878"/>
            <a:ext cx="3879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45"/>
          <p:cNvSpPr txBox="1"/>
          <p:nvPr>
            <p:ph idx="1" type="body"/>
          </p:nvPr>
        </p:nvSpPr>
        <p:spPr>
          <a:xfrm>
            <a:off x="261000" y="464468"/>
            <a:ext cx="8622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Compare and Contrast</a:t>
            </a:r>
            <a:endParaRPr b="1" sz="2000"/>
          </a:p>
        </p:txBody>
      </p:sp>
      <p:graphicFrame>
        <p:nvGraphicFramePr>
          <p:cNvPr id="477" name="Google Shape;477;p45"/>
          <p:cNvGraphicFramePr/>
          <p:nvPr/>
        </p:nvGraphicFramePr>
        <p:xfrm>
          <a:off x="315525" y="90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{F48C09EB-3096-4068-A5B5-FA28D1A950BC}</a:tableStyleId>
              </a:tblPr>
              <a:tblGrid>
                <a:gridCol w="2109775"/>
                <a:gridCol w="3193800"/>
                <a:gridCol w="2651775"/>
              </a:tblGrid>
              <a:tr h="66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Case 1: ML approach for BC Diagnosis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Case 2: BC detection ensemble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learning framework and XAI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Datasets: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MIAS (Mammogram) and WBCD Dataset (30 features)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WBCD Dataset(30 features along with Image data)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Preprocessing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CLAHE and KPCA were used for feature extraction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CNN techniques were used to extract convoluted features.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Methods proposed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DE_RBF_KELM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UNet Transfer Learning Model XAI, Voting classifier(RF+SVM)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66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Results: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Proposed DE_RBF_KELM outperformed other model compared with the accuracy of 100% in a method.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Proposed ensemble framework (Voting classifier(RF+SVM) and XAI dominated other model with significant scores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66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Future Work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Develop portable devices for automatic breast cancer classification and explore RBF-KELM and CNN integration.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Plan to apply our model to a variety of datasets. eg.different domains and explore microscopic characteristics.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5" name="Google Shape;485;p46" title="a cartoon character from south park is holding a microphone and asking &quot; are there any questions &quot;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50" y="351299"/>
            <a:ext cx="8131625" cy="380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7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47"/>
          <p:cNvSpPr txBox="1"/>
          <p:nvPr>
            <p:ph idx="1" type="body"/>
          </p:nvPr>
        </p:nvSpPr>
        <p:spPr>
          <a:xfrm>
            <a:off x="2771800" y="2126262"/>
            <a:ext cx="3941660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3200"/>
              <a:t>Any questions? </a:t>
            </a:r>
            <a:endParaRPr b="1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260925" y="108329"/>
            <a:ext cx="8622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Case 1: A novel machine learning approach for breast cancer diagnosis</a:t>
            </a:r>
            <a:endParaRPr/>
          </a:p>
        </p:txBody>
      </p:sp>
      <p:sp>
        <p:nvSpPr>
          <p:cNvPr id="184" name="Google Shape;184;p19"/>
          <p:cNvSpPr txBox="1"/>
          <p:nvPr>
            <p:ph idx="3" type="body"/>
          </p:nvPr>
        </p:nvSpPr>
        <p:spPr>
          <a:xfrm>
            <a:off x="260925" y="987575"/>
            <a:ext cx="58200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-US" sz="1600"/>
              <a:t>Global Impact and Importance of Early Detection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Breast cancer is a major global health issue, responsible for 24.5% of cancer cases among women.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Early detection is vital, boosting survival rates by up to 80%.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-US" sz="1600">
                <a:solidFill>
                  <a:srgbClr val="980000"/>
                </a:solidFill>
              </a:rPr>
              <a:t>Why Machine Learning for Breast Cancer Diagnosis?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980000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•"/>
            </a:pPr>
            <a:r>
              <a:rPr b="1" lang="en-US" sz="1200"/>
              <a:t> </a:t>
            </a:r>
            <a:r>
              <a:rPr lang="en-US" sz="1500"/>
              <a:t>Traditional breast cancer detection methods can be slow and inaccurate.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Recent advances in machine learning, especially with explainable AI (XAI) and KELM, offer more accurate and reliable diagnosis.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85" name="Google Shape;185;p19"/>
          <p:cNvSpPr/>
          <p:nvPr/>
        </p:nvSpPr>
        <p:spPr>
          <a:xfrm>
            <a:off x="7113900" y="3038250"/>
            <a:ext cx="119625" cy="369725"/>
          </a:xfrm>
          <a:custGeom>
            <a:rect b="b" l="l" r="r" t="t"/>
            <a:pathLst>
              <a:path extrusionOk="0" h="14789" w="4785">
                <a:moveTo>
                  <a:pt x="4785" y="14789"/>
                </a:moveTo>
                <a:cubicBezTo>
                  <a:pt x="3014" y="9920"/>
                  <a:pt x="4634" y="2317"/>
                  <a:pt x="0" y="0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125" y="743726"/>
            <a:ext cx="2847125" cy="247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19"/>
          <p:cNvCxnSpPr/>
          <p:nvPr/>
        </p:nvCxnSpPr>
        <p:spPr>
          <a:xfrm>
            <a:off x="7378550" y="3238500"/>
            <a:ext cx="1044000" cy="10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19"/>
          <p:cNvCxnSpPr/>
          <p:nvPr/>
        </p:nvCxnSpPr>
        <p:spPr>
          <a:xfrm flipH="1" rot="10800000">
            <a:off x="6957825" y="2751000"/>
            <a:ext cx="753000" cy="48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260935" y="108315"/>
            <a:ext cx="8622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What are the Datasets used?</a:t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339275" y="656800"/>
            <a:ext cx="52197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MIAS Database (london,UK)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322 Mammogram images(Both left and right Breast)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207 Normal(N) &amp; 115 Abnormal(A)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1024*1024 pixels size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Labeled by an expert radiologist that build on the experience and biopsy.</a:t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❖"/>
            </a:pPr>
            <a:r>
              <a:rPr lang="en-US" sz="1650">
                <a:solidFill>
                  <a:schemeClr val="dk1"/>
                </a:solidFill>
              </a:rPr>
              <a:t>Wisconsin Breast Cancer Diagnostic (WBCD)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569 Different Instances from biopsy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63% </a:t>
            </a:r>
            <a:r>
              <a:rPr lang="en-US" sz="1650">
                <a:solidFill>
                  <a:schemeClr val="dk1"/>
                </a:solidFill>
              </a:rPr>
              <a:t>benign</a:t>
            </a:r>
            <a:r>
              <a:rPr lang="en-US" sz="1650">
                <a:solidFill>
                  <a:schemeClr val="dk1"/>
                </a:solidFill>
              </a:rPr>
              <a:t> and 37% malignant</a:t>
            </a:r>
            <a:endParaRPr sz="1650">
              <a:solidFill>
                <a:schemeClr val="dk1"/>
              </a:solidFill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➢"/>
            </a:pPr>
            <a:r>
              <a:rPr lang="en-US" sz="1650">
                <a:solidFill>
                  <a:schemeClr val="dk1"/>
                </a:solidFill>
              </a:rPr>
              <a:t>30 Attributes 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650" y="809627"/>
            <a:ext cx="3009900" cy="117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650" y="2502617"/>
            <a:ext cx="30099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21"/>
          <p:cNvSpPr txBox="1"/>
          <p:nvPr>
            <p:ph idx="1" type="body"/>
          </p:nvPr>
        </p:nvSpPr>
        <p:spPr>
          <a:xfrm>
            <a:off x="260935" y="108315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Data Preprocessing</a:t>
            </a:r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750" y="429525"/>
            <a:ext cx="4496250" cy="21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295775" y="613300"/>
            <a:ext cx="4035000" cy="3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</a:rPr>
              <a:t>Unwanted regions must be removed to extract real region of interest</a:t>
            </a:r>
            <a:r>
              <a:rPr b="1" lang="en-US" sz="1350">
                <a:solidFill>
                  <a:schemeClr val="dk1"/>
                </a:solidFill>
              </a:rPr>
              <a:t>(ROI)</a:t>
            </a:r>
            <a:r>
              <a:rPr lang="en-US" sz="1350">
                <a:solidFill>
                  <a:schemeClr val="dk1"/>
                </a:solidFill>
              </a:rPr>
              <a:t> Eg. pectoral muscle, artifacts and imaging noise.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❖"/>
            </a:pPr>
            <a:r>
              <a:rPr lang="en-US" sz="1350">
                <a:solidFill>
                  <a:schemeClr val="dk1"/>
                </a:solidFill>
              </a:rPr>
              <a:t>This requires two steps:</a:t>
            </a:r>
            <a:endParaRPr sz="1350">
              <a:solidFill>
                <a:schemeClr val="dk1"/>
              </a:solidFill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➢"/>
            </a:pPr>
            <a:r>
              <a:rPr lang="en-US" sz="1350">
                <a:solidFill>
                  <a:schemeClr val="dk1"/>
                </a:solidFill>
              </a:rPr>
              <a:t>Cropping operation. How?</a:t>
            </a:r>
            <a:endParaRPr sz="135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</a:rPr>
              <a:t>Position and radius info given already, with that manual cropping of abnormal images is done</a:t>
            </a:r>
            <a:endParaRPr sz="1350">
              <a:solidFill>
                <a:schemeClr val="dk1"/>
              </a:solidFill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➢"/>
            </a:pPr>
            <a:r>
              <a:rPr lang="en-US" sz="1350">
                <a:solidFill>
                  <a:schemeClr val="dk1"/>
                </a:solidFill>
              </a:rPr>
              <a:t>Reduced to 127*127 pixel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accent2"/>
                </a:solidFill>
              </a:rPr>
              <a:t>Now, selected images are of low contrast, so it is required to enhance the contrast</a:t>
            </a:r>
            <a:endParaRPr sz="1350">
              <a:solidFill>
                <a:schemeClr val="accent2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❖"/>
            </a:pPr>
            <a:r>
              <a:rPr lang="en-US" sz="1350">
                <a:solidFill>
                  <a:schemeClr val="dk1"/>
                </a:solidFill>
              </a:rPr>
              <a:t>CLAHE(Contrast Limited Adaptive Histogram Equalization) is used to enhance the quality of low contrast images.</a:t>
            </a:r>
            <a:endParaRPr sz="135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4199625" y="2538050"/>
            <a:ext cx="47595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</a:rPr>
              <a:t>             Enhancement results for mammogram image: A)Original mammography,</a:t>
            </a:r>
            <a:endParaRPr sz="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1"/>
                </a:solidFill>
              </a:rPr>
              <a:t>            B) The corresponding ROI, C) the corresponding enhanced ROI</a:t>
            </a:r>
            <a:endParaRPr sz="950">
              <a:solidFill>
                <a:schemeClr val="dk1"/>
              </a:solidFill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4383500" y="3200400"/>
            <a:ext cx="457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➢"/>
            </a:pPr>
            <a:r>
              <a:rPr lang="en-US" sz="1350">
                <a:solidFill>
                  <a:schemeClr val="dk1"/>
                </a:solidFill>
              </a:rPr>
              <a:t>CLAHE divides the image into smaller regions (called tiles) 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➢"/>
            </a:pPr>
            <a:r>
              <a:rPr lang="en-US" sz="1350">
                <a:solidFill>
                  <a:schemeClr val="dk1"/>
                </a:solidFill>
              </a:rPr>
              <a:t>applies histogram equalization independently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260935" y="108315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2"/>
                </a:solidFill>
              </a:rPr>
              <a:t>Feature Extraction Based On DCT(Discrete Chebyshev Transform)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7" name="Google Shape;217;p22"/>
          <p:cNvSpPr txBox="1"/>
          <p:nvPr>
            <p:ph idx="3" type="body"/>
          </p:nvPr>
        </p:nvSpPr>
        <p:spPr>
          <a:xfrm>
            <a:off x="260925" y="483527"/>
            <a:ext cx="87663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    </a:t>
            </a:r>
            <a:r>
              <a:rPr b="1" lang="en-US" sz="1600">
                <a:solidFill>
                  <a:schemeClr val="accent2"/>
                </a:solidFill>
              </a:rPr>
              <a:t>    </a:t>
            </a:r>
            <a:r>
              <a:rPr b="1" lang="en-US" sz="1400">
                <a:solidFill>
                  <a:schemeClr val="accent2"/>
                </a:solidFill>
              </a:rPr>
              <a:t>What is DCT?</a:t>
            </a:r>
            <a:endParaRPr b="1" sz="1400">
              <a:solidFill>
                <a:schemeClr val="accent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Precise features of representation capability for given image.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Also used for recognition and classification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3 steps and applications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	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Chebyshev polynomials are used to project the image data.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chebyshev</a:t>
            </a:r>
            <a:r>
              <a:rPr lang="en-US" sz="1400"/>
              <a:t> moments are computed to </a:t>
            </a:r>
            <a:r>
              <a:rPr lang="en-US" sz="1400"/>
              <a:t>capture</a:t>
            </a:r>
            <a:r>
              <a:rPr lang="en-US" sz="1400"/>
              <a:t> the alignment of the image with these polynomials.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The feature </a:t>
            </a:r>
            <a:r>
              <a:rPr lang="en-US" sz="1400"/>
              <a:t>Vector</a:t>
            </a:r>
            <a:r>
              <a:rPr lang="en-US" sz="1400"/>
              <a:t> F(k) is then created to represent the texture properties of the image.</a:t>
            </a:r>
            <a:endParaRPr sz="1400"/>
          </a:p>
          <a:p>
            <a:pPr indent="-78400" lvl="0" marL="1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600"/>
          </a:p>
          <a:p>
            <a:pPr indent="-65700" lvl="0" marL="1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65700" lvl="0" marL="1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65700" lvl="0" marL="1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75225" lvl="0" marL="1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262700" y="3433000"/>
            <a:ext cx="8482212" cy="939168"/>
          </a:xfrm>
          <a:prstGeom prst="cloud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 txBox="1"/>
          <p:nvPr/>
        </p:nvSpPr>
        <p:spPr>
          <a:xfrm>
            <a:off x="563475" y="3593425"/>
            <a:ext cx="80412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 </a:t>
            </a:r>
            <a:r>
              <a:rPr lang="en-US" sz="1450">
                <a:solidFill>
                  <a:schemeClr val="dk1"/>
                </a:solidFill>
              </a:rPr>
              <a:t>     </a:t>
            </a:r>
            <a:r>
              <a:rPr lang="en-US" sz="1850">
                <a:solidFill>
                  <a:schemeClr val="dk1"/>
                </a:solidFill>
              </a:rPr>
              <a:t>   This method enables efficient and precise feature extraction for analyzing the MIAS dataset..</a:t>
            </a:r>
            <a:endParaRPr sz="18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260935" y="108315"/>
            <a:ext cx="8622129" cy="4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accent1"/>
                </a:solidFill>
              </a:rPr>
              <a:t>Dimensionality Reduction with KPCA	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2000"/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25" y="1106389"/>
            <a:ext cx="32956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 txBox="1"/>
          <p:nvPr/>
        </p:nvSpPr>
        <p:spPr>
          <a:xfrm>
            <a:off x="4323375" y="1001313"/>
            <a:ext cx="3549300" cy="23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en-US" sz="1150">
                <a:solidFill>
                  <a:schemeClr val="dk1"/>
                </a:solidFill>
              </a:rPr>
              <a:t>In KPCA, the input data X = [x1, x2, ⋯, xn]T is first normalized to have zero mean and unit variance. Then, it is mapped into high-dimension using non-linear function φ(x).</a:t>
            </a:r>
            <a:endParaRPr sz="11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en-US" sz="1150">
                <a:solidFill>
                  <a:schemeClr val="dk1"/>
                </a:solidFill>
              </a:rPr>
              <a:t>The Kernel Trick uses a function ( k(x,x') to create a Gram Matrix, simplifying covariance computation in high-dimensional space.</a:t>
            </a:r>
            <a:endParaRPr sz="11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en-US" sz="1150">
                <a:solidFill>
                  <a:schemeClr val="dk1"/>
                </a:solidFill>
              </a:rPr>
              <a:t>KPCA performs eigenvalue decomposition on the Gram matrix, enabling PCA in high-dimensional space for non-linear dimensionality reduction.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513350" y="3573375"/>
            <a:ext cx="8261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In this work, KPCA method is used to reduce the size of the image.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644100" y="552700"/>
            <a:ext cx="58254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chemeClr val="dk1"/>
                </a:solidFill>
              </a:rPr>
              <a:t>Kernel PCA handles non-linear data and complex structures.</a:t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idx="10" type="dt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19/08/2024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 txBox="1"/>
          <p:nvPr>
            <p:ph idx="12" type="sldNum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24"/>
          <p:cNvSpPr txBox="1"/>
          <p:nvPr>
            <p:ph idx="1" type="body"/>
          </p:nvPr>
        </p:nvSpPr>
        <p:spPr>
          <a:xfrm>
            <a:off x="260935" y="333751"/>
            <a:ext cx="8622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Kernel Extreme Learning Machine </a:t>
            </a:r>
            <a:endParaRPr/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525" y="872600"/>
            <a:ext cx="3679225" cy="2219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p24"/>
          <p:cNvSpPr txBox="1"/>
          <p:nvPr/>
        </p:nvSpPr>
        <p:spPr>
          <a:xfrm>
            <a:off x="513350" y="809625"/>
            <a:ext cx="36792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ELM 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ELM is a type of single hidden layer feed-forward network(SLFN)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It’s objective is to get output weights by solving the equation :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Hβ = Y⇒β = H+Y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445800" y="4285250"/>
            <a:ext cx="340800" cy="8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4373475" y="625650"/>
            <a:ext cx="4509600" cy="3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513350" y="2178638"/>
            <a:ext cx="38703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chemeClr val="accent2"/>
                </a:solidFill>
              </a:rPr>
              <a:t>Why KELM?</a:t>
            </a:r>
            <a:endParaRPr b="1" sz="18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</a:rPr>
              <a:t>ELM dead nodes with close to zero input weights, reducing impact and causing mapping errors, especially for non-linear samples.</a:t>
            </a:r>
            <a:endParaRPr sz="13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US" sz="1350">
                <a:solidFill>
                  <a:schemeClr val="dk1"/>
                </a:solidFill>
              </a:rPr>
              <a:t>KELM non-linearly separable data into linearly separable data </a:t>
            </a:r>
            <a:endParaRPr sz="13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4398975" y="3129375"/>
            <a:ext cx="44586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>
                <a:solidFill>
                  <a:schemeClr val="dk1"/>
                </a:solidFill>
              </a:rPr>
              <a:t>KELM uses Kelm as it’s output function in which it’s independent of the network architecture and can be any kernel function.</a:t>
            </a:r>
            <a:endParaRPr sz="17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 Master">
  <a:themeElements>
    <a:clrScheme name="TU Farben für Grafik und Diagramme, ab 2022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84B819"/>
      </a:accent1>
      <a:accent2>
        <a:srgbClr val="639A00"/>
      </a:accent2>
      <a:accent3>
        <a:srgbClr val="4C4C4C"/>
      </a:accent3>
      <a:accent4>
        <a:srgbClr val="7F7F7F"/>
      </a:accent4>
      <a:accent5>
        <a:srgbClr val="B2B2B2"/>
      </a:accent5>
      <a:accent6>
        <a:srgbClr val="F28300"/>
      </a:accent6>
      <a:hlink>
        <a:srgbClr val="84B819"/>
      </a:hlink>
      <a:folHlink>
        <a:srgbClr val="84B8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